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4"/>
  </p:notesMasterIdLst>
  <p:handoutMasterIdLst>
    <p:handoutMasterId r:id="rId235"/>
  </p:handoutMasterIdLst>
  <p:sldIdLst>
    <p:sldId id="1284" r:id="rId5"/>
    <p:sldId id="1285" r:id="rId6"/>
    <p:sldId id="1286" r:id="rId7"/>
    <p:sldId id="1287" r:id="rId8"/>
    <p:sldId id="1279" r:id="rId9"/>
    <p:sldId id="1280" r:id="rId10"/>
    <p:sldId id="1290" r:id="rId11"/>
    <p:sldId id="1291" r:id="rId12"/>
    <p:sldId id="1292" r:id="rId13"/>
    <p:sldId id="1295" r:id="rId14"/>
    <p:sldId id="1296" r:id="rId15"/>
    <p:sldId id="1297" r:id="rId16"/>
    <p:sldId id="1298" r:id="rId17"/>
    <p:sldId id="1299" r:id="rId18"/>
    <p:sldId id="1293" r:id="rId19"/>
    <p:sldId id="1294" r:id="rId20"/>
    <p:sldId id="1302" r:id="rId21"/>
    <p:sldId id="1303" r:id="rId22"/>
    <p:sldId id="1304" r:id="rId23"/>
    <p:sldId id="1316" r:id="rId24"/>
    <p:sldId id="1317" r:id="rId25"/>
    <p:sldId id="1318" r:id="rId26"/>
    <p:sldId id="1319" r:id="rId27"/>
    <p:sldId id="1320" r:id="rId28"/>
    <p:sldId id="1321" r:id="rId29"/>
    <p:sldId id="1322" r:id="rId30"/>
    <p:sldId id="1323" r:id="rId31"/>
    <p:sldId id="1300" r:id="rId32"/>
    <p:sldId id="1301" r:id="rId33"/>
    <p:sldId id="1305" r:id="rId34"/>
    <p:sldId id="1306" r:id="rId35"/>
    <p:sldId id="1307" r:id="rId36"/>
    <p:sldId id="1308" r:id="rId37"/>
    <p:sldId id="1309" r:id="rId38"/>
    <p:sldId id="1310" r:id="rId39"/>
    <p:sldId id="1311" r:id="rId40"/>
    <p:sldId id="1312" r:id="rId41"/>
    <p:sldId id="1313" r:id="rId42"/>
    <p:sldId id="1314" r:id="rId43"/>
    <p:sldId id="1315" r:id="rId44"/>
    <p:sldId id="1266" r:id="rId45"/>
    <p:sldId id="1274" r:id="rId46"/>
    <p:sldId id="1267" r:id="rId47"/>
    <p:sldId id="1269" r:id="rId48"/>
    <p:sldId id="1268" r:id="rId49"/>
    <p:sldId id="1270" r:id="rId50"/>
    <p:sldId id="1271" r:id="rId51"/>
    <p:sldId id="1272" r:id="rId52"/>
    <p:sldId id="1273" r:id="rId53"/>
    <p:sldId id="1275" r:id="rId54"/>
    <p:sldId id="1324" r:id="rId55"/>
    <p:sldId id="1265" r:id="rId56"/>
    <p:sldId id="1325" r:id="rId57"/>
    <p:sldId id="1326" r:id="rId58"/>
    <p:sldId id="1327" r:id="rId59"/>
    <p:sldId id="1328" r:id="rId60"/>
    <p:sldId id="1329" r:id="rId61"/>
    <p:sldId id="1330" r:id="rId62"/>
    <p:sldId id="1331" r:id="rId63"/>
    <p:sldId id="1332" r:id="rId64"/>
    <p:sldId id="1333" r:id="rId65"/>
    <p:sldId id="1334" r:id="rId66"/>
    <p:sldId id="1335" r:id="rId67"/>
    <p:sldId id="1336" r:id="rId68"/>
    <p:sldId id="1337" r:id="rId69"/>
    <p:sldId id="1133" r:id="rId70"/>
    <p:sldId id="1134" r:id="rId71"/>
    <p:sldId id="1135" r:id="rId72"/>
    <p:sldId id="1136" r:id="rId73"/>
    <p:sldId id="1137" r:id="rId74"/>
    <p:sldId id="1138" r:id="rId75"/>
    <p:sldId id="1139" r:id="rId76"/>
    <p:sldId id="1140" r:id="rId77"/>
    <p:sldId id="1141" r:id="rId78"/>
    <p:sldId id="1142" r:id="rId79"/>
    <p:sldId id="1143" r:id="rId80"/>
    <p:sldId id="1144" r:id="rId81"/>
    <p:sldId id="1145" r:id="rId82"/>
    <p:sldId id="1080" r:id="rId83"/>
    <p:sldId id="1146" r:id="rId84"/>
    <p:sldId id="1148" r:id="rId85"/>
    <p:sldId id="1147" r:id="rId86"/>
    <p:sldId id="1081" r:id="rId87"/>
    <p:sldId id="1082" r:id="rId88"/>
    <p:sldId id="1083" r:id="rId89"/>
    <p:sldId id="1084" r:id="rId90"/>
    <p:sldId id="1122" r:id="rId91"/>
    <p:sldId id="1123" r:id="rId92"/>
    <p:sldId id="1124" r:id="rId93"/>
    <p:sldId id="1125" r:id="rId94"/>
    <p:sldId id="1126" r:id="rId95"/>
    <p:sldId id="1127" r:id="rId96"/>
    <p:sldId id="1128" r:id="rId97"/>
    <p:sldId id="1129" r:id="rId98"/>
    <p:sldId id="1130" r:id="rId99"/>
    <p:sldId id="1131" r:id="rId100"/>
    <p:sldId id="1132" r:id="rId101"/>
    <p:sldId id="1089" r:id="rId102"/>
    <p:sldId id="1090" r:id="rId103"/>
    <p:sldId id="1091" r:id="rId104"/>
    <p:sldId id="1092" r:id="rId105"/>
    <p:sldId id="1093" r:id="rId106"/>
    <p:sldId id="1094" r:id="rId107"/>
    <p:sldId id="1095" r:id="rId108"/>
    <p:sldId id="1096" r:id="rId109"/>
    <p:sldId id="1097" r:id="rId110"/>
    <p:sldId id="1098" r:id="rId111"/>
    <p:sldId id="1099" r:id="rId112"/>
    <p:sldId id="1100" r:id="rId113"/>
    <p:sldId id="1101" r:id="rId114"/>
    <p:sldId id="1102" r:id="rId115"/>
    <p:sldId id="1103" r:id="rId116"/>
    <p:sldId id="1104" r:id="rId117"/>
    <p:sldId id="1105" r:id="rId118"/>
    <p:sldId id="1106" r:id="rId119"/>
    <p:sldId id="1107" r:id="rId120"/>
    <p:sldId id="1108" r:id="rId121"/>
    <p:sldId id="1109" r:id="rId122"/>
    <p:sldId id="1110" r:id="rId123"/>
    <p:sldId id="1111" r:id="rId124"/>
    <p:sldId id="1112" r:id="rId125"/>
    <p:sldId id="1113" r:id="rId126"/>
    <p:sldId id="1114" r:id="rId127"/>
    <p:sldId id="1115" r:id="rId128"/>
    <p:sldId id="1116" r:id="rId129"/>
    <p:sldId id="1117" r:id="rId130"/>
    <p:sldId id="1118" r:id="rId131"/>
    <p:sldId id="1119" r:id="rId132"/>
    <p:sldId id="1120" r:id="rId133"/>
    <p:sldId id="1121" r:id="rId134"/>
    <p:sldId id="1338" r:id="rId135"/>
    <p:sldId id="1339" r:id="rId136"/>
    <p:sldId id="1340" r:id="rId137"/>
    <p:sldId id="1341" r:id="rId138"/>
    <p:sldId id="1342" r:id="rId139"/>
    <p:sldId id="1343" r:id="rId140"/>
    <p:sldId id="1344" r:id="rId141"/>
    <p:sldId id="1345" r:id="rId142"/>
    <p:sldId id="1346" r:id="rId143"/>
    <p:sldId id="1347" r:id="rId144"/>
    <p:sldId id="1348" r:id="rId145"/>
    <p:sldId id="1349" r:id="rId146"/>
    <p:sldId id="1350" r:id="rId147"/>
    <p:sldId id="1351" r:id="rId148"/>
    <p:sldId id="1352" r:id="rId149"/>
    <p:sldId id="1353" r:id="rId150"/>
    <p:sldId id="1354" r:id="rId151"/>
    <p:sldId id="1355" r:id="rId152"/>
    <p:sldId id="1357" r:id="rId153"/>
    <p:sldId id="1358" r:id="rId154"/>
    <p:sldId id="1359" r:id="rId155"/>
    <p:sldId id="1360" r:id="rId156"/>
    <p:sldId id="1361" r:id="rId157"/>
    <p:sldId id="1362" r:id="rId158"/>
    <p:sldId id="1356" r:id="rId159"/>
    <p:sldId id="1363" r:id="rId160"/>
    <p:sldId id="1364" r:id="rId161"/>
    <p:sldId id="647" r:id="rId162"/>
    <p:sldId id="818" r:id="rId163"/>
    <p:sldId id="819" r:id="rId164"/>
    <p:sldId id="656" r:id="rId165"/>
    <p:sldId id="747" r:id="rId166"/>
    <p:sldId id="491" r:id="rId167"/>
    <p:sldId id="614" r:id="rId168"/>
    <p:sldId id="615" r:id="rId169"/>
    <p:sldId id="616" r:id="rId170"/>
    <p:sldId id="617" r:id="rId171"/>
    <p:sldId id="618" r:id="rId172"/>
    <p:sldId id="619" r:id="rId173"/>
    <p:sldId id="620" r:id="rId174"/>
    <p:sldId id="621" r:id="rId175"/>
    <p:sldId id="622" r:id="rId176"/>
    <p:sldId id="623" r:id="rId177"/>
    <p:sldId id="624" r:id="rId178"/>
    <p:sldId id="625" r:id="rId179"/>
    <p:sldId id="626" r:id="rId180"/>
    <p:sldId id="627" r:id="rId181"/>
    <p:sldId id="628" r:id="rId182"/>
    <p:sldId id="629" r:id="rId183"/>
    <p:sldId id="630" r:id="rId184"/>
    <p:sldId id="648" r:id="rId185"/>
    <p:sldId id="649" r:id="rId186"/>
    <p:sldId id="1236" r:id="rId187"/>
    <p:sldId id="1237" r:id="rId188"/>
    <p:sldId id="1238" r:id="rId189"/>
    <p:sldId id="707" r:id="rId190"/>
    <p:sldId id="950" r:id="rId191"/>
    <p:sldId id="952" r:id="rId192"/>
    <p:sldId id="1239" r:id="rId193"/>
    <p:sldId id="1240" r:id="rId194"/>
    <p:sldId id="951" r:id="rId195"/>
    <p:sldId id="730" r:id="rId196"/>
    <p:sldId id="731" r:id="rId197"/>
    <p:sldId id="743" r:id="rId198"/>
    <p:sldId id="744" r:id="rId199"/>
    <p:sldId id="745" r:id="rId200"/>
    <p:sldId id="728" r:id="rId201"/>
    <p:sldId id="1175" r:id="rId202"/>
    <p:sldId id="1176" r:id="rId203"/>
    <p:sldId id="1177" r:id="rId204"/>
    <p:sldId id="1174" r:id="rId205"/>
    <p:sldId id="732" r:id="rId206"/>
    <p:sldId id="967" r:id="rId207"/>
    <p:sldId id="968" r:id="rId208"/>
    <p:sldId id="729" r:id="rId209"/>
    <p:sldId id="733" r:id="rId210"/>
    <p:sldId id="734" r:id="rId211"/>
    <p:sldId id="735" r:id="rId212"/>
    <p:sldId id="739" r:id="rId213"/>
    <p:sldId id="736" r:id="rId214"/>
    <p:sldId id="742" r:id="rId215"/>
    <p:sldId id="949" r:id="rId216"/>
    <p:sldId id="740" r:id="rId217"/>
    <p:sldId id="741" r:id="rId218"/>
    <p:sldId id="823" r:id="rId219"/>
    <p:sldId id="824" r:id="rId220"/>
    <p:sldId id="825" r:id="rId221"/>
    <p:sldId id="834" r:id="rId222"/>
    <p:sldId id="827" r:id="rId223"/>
    <p:sldId id="828" r:id="rId224"/>
    <p:sldId id="829" r:id="rId225"/>
    <p:sldId id="830" r:id="rId226"/>
    <p:sldId id="831" r:id="rId227"/>
    <p:sldId id="832" r:id="rId228"/>
    <p:sldId id="1261" r:id="rId229"/>
    <p:sldId id="1262" r:id="rId230"/>
    <p:sldId id="1263" r:id="rId231"/>
    <p:sldId id="1264" r:id="rId232"/>
    <p:sldId id="833" r:id="rId233"/>
  </p:sldIdLst>
  <p:sldSz cx="9144000" cy="6858000" type="screen4x3"/>
  <p:notesSz cx="6858000" cy="9144000"/>
  <p:custDataLst>
    <p:tags r:id="rId2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ection>
        <p14:section name="Untitled Section" id="{69352B41-44E2-4D7F-A1EF-71FC49AB1BC6}">
          <p14:sldIdLst>
            <p14:sldId id="1284"/>
            <p14:sldId id="1285"/>
            <p14:sldId id="1286"/>
            <p14:sldId id="1287"/>
            <p14:sldId id="1279"/>
            <p14:sldId id="1280"/>
            <p14:sldId id="1290"/>
            <p14:sldId id="1291"/>
            <p14:sldId id="1292"/>
            <p14:sldId id="1295"/>
            <p14:sldId id="1296"/>
            <p14:sldId id="1297"/>
            <p14:sldId id="1298"/>
            <p14:sldId id="1299"/>
            <p14:sldId id="1293"/>
            <p14:sldId id="1294"/>
            <p14:sldId id="1302"/>
            <p14:sldId id="1303"/>
            <p14:sldId id="1304"/>
            <p14:sldId id="1316"/>
            <p14:sldId id="1317"/>
            <p14:sldId id="1318"/>
            <p14:sldId id="1319"/>
            <p14:sldId id="1320"/>
            <p14:sldId id="1321"/>
            <p14:sldId id="1322"/>
            <p14:sldId id="1323"/>
            <p14:sldId id="1300"/>
            <p14:sldId id="1301"/>
            <p14:sldId id="1305"/>
            <p14:sldId id="1306"/>
            <p14:sldId id="1307"/>
            <p14:sldId id="1308"/>
            <p14:sldId id="1309"/>
            <p14:sldId id="1310"/>
            <p14:sldId id="1311"/>
            <p14:sldId id="1312"/>
            <p14:sldId id="1313"/>
            <p14:sldId id="1314"/>
            <p14:sldId id="1315"/>
            <p14:sldId id="1266"/>
            <p14:sldId id="1274"/>
            <p14:sldId id="1267"/>
            <p14:sldId id="1269"/>
            <p14:sldId id="1268"/>
            <p14:sldId id="1270"/>
            <p14:sldId id="1271"/>
            <p14:sldId id="1272"/>
            <p14:sldId id="1273"/>
            <p14:sldId id="1275"/>
            <p14:sldId id="1324"/>
            <p14:sldId id="1265"/>
            <p14:sldId id="1325"/>
            <p14:sldId id="1326"/>
            <p14:sldId id="1327"/>
            <p14:sldId id="1328"/>
            <p14:sldId id="1329"/>
            <p14:sldId id="1330"/>
            <p14:sldId id="1331"/>
            <p14:sldId id="1332"/>
            <p14:sldId id="1333"/>
            <p14:sldId id="1334"/>
            <p14:sldId id="1335"/>
            <p14:sldId id="1336"/>
            <p14:sldId id="1337"/>
            <p14:sldId id="1133"/>
            <p14:sldId id="1134"/>
            <p14:sldId id="1135"/>
            <p14:sldId id="1136"/>
            <p14:sldId id="1137"/>
            <p14:sldId id="1138"/>
            <p14:sldId id="1139"/>
            <p14:sldId id="1140"/>
            <p14:sldId id="1141"/>
            <p14:sldId id="1142"/>
            <p14:sldId id="1143"/>
            <p14:sldId id="1144"/>
            <p14:sldId id="1145"/>
            <p14:sldId id="1080"/>
            <p14:sldId id="1146"/>
            <p14:sldId id="1148"/>
            <p14:sldId id="1147"/>
            <p14:sldId id="1081"/>
            <p14:sldId id="1082"/>
            <p14:sldId id="1083"/>
            <p14:sldId id="1084"/>
            <p14:sldId id="1122"/>
            <p14:sldId id="1123"/>
            <p14:sldId id="1124"/>
            <p14:sldId id="1125"/>
            <p14:sldId id="1126"/>
            <p14:sldId id="1127"/>
            <p14:sldId id="1128"/>
            <p14:sldId id="1129"/>
            <p14:sldId id="1130"/>
            <p14:sldId id="1131"/>
            <p14:sldId id="1132"/>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7"/>
            <p14:sldId id="1358"/>
            <p14:sldId id="1359"/>
            <p14:sldId id="1360"/>
            <p14:sldId id="1361"/>
            <p14:sldId id="1362"/>
            <p14:sldId id="1356"/>
            <p14:sldId id="1363"/>
            <p14:sldId id="1364"/>
            <p14:sldId id="647"/>
            <p14:sldId id="818"/>
            <p14:sldId id="819"/>
            <p14:sldId id="656"/>
            <p14:sldId id="747"/>
            <p14:sldId id="491"/>
            <p14:sldId id="614"/>
            <p14:sldId id="615"/>
            <p14:sldId id="616"/>
            <p14:sldId id="617"/>
            <p14:sldId id="618"/>
            <p14:sldId id="619"/>
            <p14:sldId id="620"/>
            <p14:sldId id="621"/>
            <p14:sldId id="622"/>
            <p14:sldId id="623"/>
            <p14:sldId id="624"/>
            <p14:sldId id="625"/>
            <p14:sldId id="626"/>
            <p14:sldId id="627"/>
            <p14:sldId id="628"/>
            <p14:sldId id="629"/>
            <p14:sldId id="630"/>
            <p14:sldId id="648"/>
            <p14:sldId id="649"/>
            <p14:sldId id="1236"/>
            <p14:sldId id="1237"/>
            <p14:sldId id="1238"/>
            <p14:sldId id="707"/>
            <p14:sldId id="950"/>
            <p14:sldId id="952"/>
            <p14:sldId id="1239"/>
            <p14:sldId id="1240"/>
            <p14:sldId id="951"/>
            <p14:sldId id="730"/>
            <p14:sldId id="731"/>
            <p14:sldId id="743"/>
            <p14:sldId id="744"/>
            <p14:sldId id="745"/>
            <p14:sldId id="728"/>
            <p14:sldId id="1175"/>
            <p14:sldId id="1176"/>
            <p14:sldId id="1177"/>
            <p14:sldId id="1174"/>
            <p14:sldId id="732"/>
            <p14:sldId id="967"/>
            <p14:sldId id="968"/>
            <p14:sldId id="729"/>
            <p14:sldId id="733"/>
            <p14:sldId id="734"/>
            <p14:sldId id="735"/>
            <p14:sldId id="739"/>
            <p14:sldId id="736"/>
            <p14:sldId id="742"/>
            <p14:sldId id="949"/>
            <p14:sldId id="740"/>
            <p14:sldId id="741"/>
            <p14:sldId id="823"/>
            <p14:sldId id="824"/>
            <p14:sldId id="825"/>
            <p14:sldId id="834"/>
            <p14:sldId id="827"/>
            <p14:sldId id="828"/>
            <p14:sldId id="829"/>
            <p14:sldId id="830"/>
            <p14:sldId id="831"/>
            <p14:sldId id="832"/>
            <p14:sldId id="1261"/>
            <p14:sldId id="1262"/>
            <p14:sldId id="1263"/>
            <p14:sldId id="1264"/>
            <p14:sldId id="833"/>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7" autoAdjust="0"/>
    <p:restoredTop sz="78333" autoAdjust="0"/>
  </p:normalViewPr>
  <p:slideViewPr>
    <p:cSldViewPr snapToObjects="1" showGuides="1">
      <p:cViewPr varScale="1">
        <p:scale>
          <a:sx n="86" d="100"/>
          <a:sy n="86" d="100"/>
        </p:scale>
        <p:origin x="1094" y="5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78024"/>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commentAuthors" Target="commentAuthor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presProps" Target="pres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notesMaster" Target="notesMasters/notesMaster1.xml"/><Relationship Id="rId239"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theme" Target="theme/theme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handoutMaster" Target="handoutMasters/handout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tags" Target="tags/tag1.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2021-09-14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9/14/2021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banana" TargetMode="External"/><Relationship Id="rId2" Type="http://schemas.openxmlformats.org/officeDocument/2006/relationships/hyperlink" Target="http://localhost/apple" TargetMode="Externa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hyperlink" Target="http://localhost:9411/zipkin/" TargetMode="Externa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kubernetes-charts.storage.googleapis.com/" TargetMode="External"/><Relationship Id="rId2" Type="http://schemas.openxmlformats.org/officeDocument/2006/relationships/hyperlink" Target="https://github.com/helm/helm/releases" TargetMode="Externa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charts.bitnami.com/bitnami" TargetMode="Externa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charts.bitnami.com/bitnami"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kind.sigs.k8s.io/dl/v0.10.0/kind-windows-amd64"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5" name="Picture 4">
            <a:extLst>
              <a:ext uri="{FF2B5EF4-FFF2-40B4-BE49-F238E27FC236}">
                <a16:creationId xmlns:a16="http://schemas.microsoft.com/office/drawing/2014/main" id="{AF6923DA-87DD-4ECA-821C-E540C82300B6}"/>
              </a:ext>
            </a:extLst>
          </p:cNvPr>
          <p:cNvPicPr>
            <a:picLocks noChangeAspect="1"/>
          </p:cNvPicPr>
          <p:nvPr/>
        </p:nvPicPr>
        <p:blipFill>
          <a:blip r:embed="rId2"/>
          <a:stretch>
            <a:fillRect/>
          </a:stretch>
        </p:blipFill>
        <p:spPr>
          <a:xfrm>
            <a:off x="-8335" y="1371600"/>
            <a:ext cx="9144000" cy="5143500"/>
          </a:xfrm>
          <a:prstGeom prst="rect">
            <a:avLst/>
          </a:prstGeom>
        </p:spPr>
      </p:pic>
    </p:spTree>
    <p:extLst>
      <p:ext uri="{BB962C8B-B14F-4D97-AF65-F5344CB8AC3E}">
        <p14:creationId xmlns:p14="http://schemas.microsoft.com/office/powerpoint/2010/main" val="2244256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A53828-C331-4E5F-AD5F-9B43F20FAC92}"/>
              </a:ext>
            </a:extLst>
          </p:cNvPr>
          <p:cNvSpPr>
            <a:spLocks noGrp="1"/>
          </p:cNvSpPr>
          <p:nvPr>
            <p:ph sz="quarter" idx="12"/>
          </p:nvPr>
        </p:nvSpPr>
        <p:spPr/>
        <p:txBody>
          <a:bodyPr/>
          <a:lstStyle/>
          <a:p>
            <a:r>
              <a:rPr lang="en-US" dirty="0"/>
              <a:t>In Kubernetes, an Ingress is an object that allows access to Kubernetes services from outside the Kubernetes cluster. </a:t>
            </a:r>
          </a:p>
          <a:p>
            <a:r>
              <a:rPr lang="en-US" dirty="0"/>
              <a:t>We configure access by creating a collection of rules that define which inbound connections reach which services.</a:t>
            </a:r>
            <a:endParaRPr lang="en-IN" dirty="0"/>
          </a:p>
        </p:txBody>
      </p:sp>
      <p:sp>
        <p:nvSpPr>
          <p:cNvPr id="3" name="Title 2">
            <a:extLst>
              <a:ext uri="{FF2B5EF4-FFF2-40B4-BE49-F238E27FC236}">
                <a16:creationId xmlns:a16="http://schemas.microsoft.com/office/drawing/2014/main" id="{F70D4B3F-4070-4AE5-A752-5E961E595E72}"/>
              </a:ext>
            </a:extLst>
          </p:cNvPr>
          <p:cNvSpPr>
            <a:spLocks noGrp="1"/>
          </p:cNvSpPr>
          <p:nvPr>
            <p:ph type="title"/>
          </p:nvPr>
        </p:nvSpPr>
        <p:spPr/>
        <p:txBody>
          <a:bodyPr/>
          <a:lstStyle/>
          <a:p>
            <a:r>
              <a:rPr lang="en-IN" dirty="0"/>
              <a:t>What is an Ingress?</a:t>
            </a:r>
          </a:p>
        </p:txBody>
      </p:sp>
    </p:spTree>
    <p:extLst>
      <p:ext uri="{BB962C8B-B14F-4D97-AF65-F5344CB8AC3E}">
        <p14:creationId xmlns:p14="http://schemas.microsoft.com/office/powerpoint/2010/main" val="17094719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898B23-77DF-4579-A7D3-A5BDE5325F83}"/>
              </a:ext>
            </a:extLst>
          </p:cNvPr>
          <p:cNvSpPr>
            <a:spLocks noGrp="1"/>
          </p:cNvSpPr>
          <p:nvPr>
            <p:ph type="title"/>
          </p:nvPr>
        </p:nvSpPr>
        <p:spPr/>
        <p:txBody>
          <a:bodyPr/>
          <a:lstStyle/>
          <a:p>
            <a:r>
              <a:rPr lang="en-IN" dirty="0"/>
              <a:t>Container-to-Container Networking</a:t>
            </a:r>
          </a:p>
        </p:txBody>
      </p:sp>
      <p:pic>
        <p:nvPicPr>
          <p:cNvPr id="1026" name="Picture 2">
            <a:extLst>
              <a:ext uri="{FF2B5EF4-FFF2-40B4-BE49-F238E27FC236}">
                <a16:creationId xmlns:a16="http://schemas.microsoft.com/office/drawing/2014/main" id="{AD6F9513-B2B0-4BBA-AEE1-BB088BD64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6686550"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61FD62-854E-49CE-871E-F92B75809774}"/>
              </a:ext>
            </a:extLst>
          </p:cNvPr>
          <p:cNvSpPr txBox="1"/>
          <p:nvPr/>
        </p:nvSpPr>
        <p:spPr>
          <a:xfrm>
            <a:off x="461034" y="5544234"/>
            <a:ext cx="8205261"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Typically, we view network communication in a virtual machine as interacting directly with an Ethernet device,</a:t>
            </a:r>
            <a:endParaRPr lang="en-IN" b="1" dirty="0"/>
          </a:p>
        </p:txBody>
      </p:sp>
    </p:spTree>
    <p:extLst>
      <p:ext uri="{BB962C8B-B14F-4D97-AF65-F5344CB8AC3E}">
        <p14:creationId xmlns:p14="http://schemas.microsoft.com/office/powerpoint/2010/main" val="2913191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A6A8D7-101A-4F0B-A5A7-77495ACD91B3}"/>
              </a:ext>
            </a:extLst>
          </p:cNvPr>
          <p:cNvSpPr>
            <a:spLocks noGrp="1"/>
          </p:cNvSpPr>
          <p:nvPr>
            <p:ph sz="quarter" idx="12"/>
          </p:nvPr>
        </p:nvSpPr>
        <p:spPr>
          <a:xfrm>
            <a:off x="457201" y="1381124"/>
            <a:ext cx="8228012" cy="5019675"/>
          </a:xfrm>
        </p:spPr>
        <p:txBody>
          <a:bodyPr>
            <a:normAutofit lnSpcReduction="10000"/>
          </a:bodyPr>
          <a:lstStyle/>
          <a:p>
            <a:r>
              <a:rPr lang="en-US" dirty="0"/>
              <a:t>Linux, each running process communicates within a network namespace that provides a logical networking stack with its own routes, firewall rules, and network devices. </a:t>
            </a:r>
          </a:p>
          <a:p>
            <a:r>
              <a:rPr lang="en-US" dirty="0"/>
              <a:t>In essence, a network namespace provides a brand new network stack for all the processes within the namespace.</a:t>
            </a:r>
          </a:p>
          <a:p>
            <a:r>
              <a:rPr lang="en-US" dirty="0"/>
              <a:t>As a Linux user, network namespaces can be created using the </a:t>
            </a:r>
            <a:r>
              <a:rPr lang="en-US" dirty="0" err="1"/>
              <a:t>ip</a:t>
            </a:r>
            <a:r>
              <a:rPr lang="en-US" dirty="0"/>
              <a:t> command. </a:t>
            </a:r>
          </a:p>
          <a:p>
            <a:r>
              <a:rPr lang="en-US" dirty="0"/>
              <a:t>For example, the following command will create a new network namespace called ns1.</a:t>
            </a:r>
          </a:p>
          <a:p>
            <a:r>
              <a:rPr lang="en-IN" dirty="0" err="1">
                <a:solidFill>
                  <a:srgbClr val="FF0000"/>
                </a:solidFill>
              </a:rPr>
              <a:t>ip</a:t>
            </a:r>
            <a:r>
              <a:rPr lang="en-IN" dirty="0">
                <a:solidFill>
                  <a:srgbClr val="FF0000"/>
                </a:solidFill>
              </a:rPr>
              <a:t> </a:t>
            </a:r>
            <a:r>
              <a:rPr lang="en-IN" dirty="0" err="1">
                <a:solidFill>
                  <a:srgbClr val="FF0000"/>
                </a:solidFill>
              </a:rPr>
              <a:t>netns</a:t>
            </a:r>
            <a:r>
              <a:rPr lang="en-IN" dirty="0">
                <a:solidFill>
                  <a:srgbClr val="FF0000"/>
                </a:solidFill>
              </a:rPr>
              <a:t> add ns1</a:t>
            </a:r>
          </a:p>
        </p:txBody>
      </p:sp>
      <p:sp>
        <p:nvSpPr>
          <p:cNvPr id="3" name="Title 2">
            <a:extLst>
              <a:ext uri="{FF2B5EF4-FFF2-40B4-BE49-F238E27FC236}">
                <a16:creationId xmlns:a16="http://schemas.microsoft.com/office/drawing/2014/main" id="{46898B23-77DF-4579-A7D3-A5BDE5325F83}"/>
              </a:ext>
            </a:extLst>
          </p:cNvPr>
          <p:cNvSpPr>
            <a:spLocks noGrp="1"/>
          </p:cNvSpPr>
          <p:nvPr>
            <p:ph type="title"/>
          </p:nvPr>
        </p:nvSpPr>
        <p:spPr/>
        <p:txBody>
          <a:bodyPr/>
          <a:lstStyle/>
          <a:p>
            <a:r>
              <a:rPr lang="en-IN" dirty="0"/>
              <a:t>Container-to-Container Networking</a:t>
            </a:r>
          </a:p>
        </p:txBody>
      </p:sp>
    </p:spTree>
    <p:extLst>
      <p:ext uri="{BB962C8B-B14F-4D97-AF65-F5344CB8AC3E}">
        <p14:creationId xmlns:p14="http://schemas.microsoft.com/office/powerpoint/2010/main" val="660295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A6A8D7-101A-4F0B-A5A7-77495ACD91B3}"/>
              </a:ext>
            </a:extLst>
          </p:cNvPr>
          <p:cNvSpPr>
            <a:spLocks noGrp="1"/>
          </p:cNvSpPr>
          <p:nvPr>
            <p:ph sz="quarter" idx="12"/>
          </p:nvPr>
        </p:nvSpPr>
        <p:spPr>
          <a:xfrm>
            <a:off x="457201" y="1381124"/>
            <a:ext cx="8228012" cy="5019675"/>
          </a:xfrm>
        </p:spPr>
        <p:txBody>
          <a:bodyPr>
            <a:normAutofit lnSpcReduction="10000"/>
          </a:bodyPr>
          <a:lstStyle/>
          <a:p>
            <a:r>
              <a:rPr lang="en-US" dirty="0"/>
              <a:t>When the namespace is created, a mount point for it is created under /var/run/</a:t>
            </a:r>
            <a:r>
              <a:rPr lang="en-US" dirty="0" err="1"/>
              <a:t>netns</a:t>
            </a:r>
            <a:r>
              <a:rPr lang="en-US" dirty="0"/>
              <a:t>, allowing the namespace to persist even if there is no process attached to it.</a:t>
            </a:r>
          </a:p>
          <a:p>
            <a:r>
              <a:rPr lang="en-US" dirty="0">
                <a:solidFill>
                  <a:srgbClr val="FF0000"/>
                </a:solidFill>
              </a:rPr>
              <a:t>You can list available namespaces by listing all the mount points under /var/run/</a:t>
            </a:r>
            <a:r>
              <a:rPr lang="en-US" dirty="0" err="1">
                <a:solidFill>
                  <a:srgbClr val="FF0000"/>
                </a:solidFill>
              </a:rPr>
              <a:t>netns</a:t>
            </a:r>
            <a:r>
              <a:rPr lang="en-US" dirty="0">
                <a:solidFill>
                  <a:srgbClr val="FF0000"/>
                </a:solidFill>
              </a:rPr>
              <a:t>, or by using the </a:t>
            </a:r>
            <a:r>
              <a:rPr lang="en-US" dirty="0" err="1">
                <a:solidFill>
                  <a:srgbClr val="FF0000"/>
                </a:solidFill>
              </a:rPr>
              <a:t>ip</a:t>
            </a:r>
            <a:r>
              <a:rPr lang="en-US" dirty="0">
                <a:solidFill>
                  <a:srgbClr val="FF0000"/>
                </a:solidFill>
              </a:rPr>
              <a:t> command.</a:t>
            </a:r>
          </a:p>
          <a:p>
            <a:r>
              <a:rPr lang="en-IN" dirty="0">
                <a:solidFill>
                  <a:srgbClr val="FF0000"/>
                </a:solidFill>
              </a:rPr>
              <a:t>$ ls /var/run/</a:t>
            </a:r>
            <a:r>
              <a:rPr lang="en-IN" dirty="0" err="1">
                <a:solidFill>
                  <a:srgbClr val="FF0000"/>
                </a:solidFill>
              </a:rPr>
              <a:t>netns</a:t>
            </a:r>
            <a:endParaRPr lang="en-IN" dirty="0">
              <a:solidFill>
                <a:srgbClr val="FF0000"/>
              </a:solidFill>
            </a:endParaRPr>
          </a:p>
          <a:p>
            <a:r>
              <a:rPr lang="en-IN" dirty="0">
                <a:solidFill>
                  <a:srgbClr val="FF0000"/>
                </a:solidFill>
              </a:rPr>
              <a:t>ns1</a:t>
            </a:r>
          </a:p>
          <a:p>
            <a:r>
              <a:rPr lang="en-IN" dirty="0">
                <a:solidFill>
                  <a:srgbClr val="FF0000"/>
                </a:solidFill>
              </a:rPr>
              <a:t>$ </a:t>
            </a:r>
            <a:r>
              <a:rPr lang="en-IN" dirty="0" err="1">
                <a:solidFill>
                  <a:srgbClr val="FF0000"/>
                </a:solidFill>
              </a:rPr>
              <a:t>ip</a:t>
            </a:r>
            <a:r>
              <a:rPr lang="en-IN" dirty="0">
                <a:solidFill>
                  <a:srgbClr val="FF0000"/>
                </a:solidFill>
              </a:rPr>
              <a:t> </a:t>
            </a:r>
            <a:r>
              <a:rPr lang="en-IN" dirty="0" err="1">
                <a:solidFill>
                  <a:srgbClr val="FF0000"/>
                </a:solidFill>
              </a:rPr>
              <a:t>netns</a:t>
            </a:r>
            <a:endParaRPr lang="en-IN" dirty="0">
              <a:solidFill>
                <a:srgbClr val="FF0000"/>
              </a:solidFill>
            </a:endParaRPr>
          </a:p>
          <a:p>
            <a:r>
              <a:rPr lang="en-IN" dirty="0">
                <a:solidFill>
                  <a:srgbClr val="FF0000"/>
                </a:solidFill>
              </a:rPr>
              <a:t>ns1</a:t>
            </a:r>
          </a:p>
        </p:txBody>
      </p:sp>
      <p:sp>
        <p:nvSpPr>
          <p:cNvPr id="3" name="Title 2">
            <a:extLst>
              <a:ext uri="{FF2B5EF4-FFF2-40B4-BE49-F238E27FC236}">
                <a16:creationId xmlns:a16="http://schemas.microsoft.com/office/drawing/2014/main" id="{46898B23-77DF-4579-A7D3-A5BDE5325F83}"/>
              </a:ext>
            </a:extLst>
          </p:cNvPr>
          <p:cNvSpPr>
            <a:spLocks noGrp="1"/>
          </p:cNvSpPr>
          <p:nvPr>
            <p:ph type="title"/>
          </p:nvPr>
        </p:nvSpPr>
        <p:spPr/>
        <p:txBody>
          <a:bodyPr/>
          <a:lstStyle/>
          <a:p>
            <a:r>
              <a:rPr lang="en-IN" dirty="0"/>
              <a:t>Container-to-Container Networking</a:t>
            </a:r>
          </a:p>
        </p:txBody>
      </p:sp>
    </p:spTree>
    <p:extLst>
      <p:ext uri="{BB962C8B-B14F-4D97-AF65-F5344CB8AC3E}">
        <p14:creationId xmlns:p14="http://schemas.microsoft.com/office/powerpoint/2010/main" val="41149594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75BB2F-6001-4F38-9F84-6055D504BF95}"/>
              </a:ext>
            </a:extLst>
          </p:cNvPr>
          <p:cNvPicPr>
            <a:picLocks noChangeAspect="1"/>
          </p:cNvPicPr>
          <p:nvPr/>
        </p:nvPicPr>
        <p:blipFill rotWithShape="1">
          <a:blip r:embed="rId2"/>
          <a:srcRect b="5185"/>
          <a:stretch/>
        </p:blipFill>
        <p:spPr>
          <a:xfrm>
            <a:off x="0" y="1371600"/>
            <a:ext cx="9144000" cy="4876800"/>
          </a:xfrm>
          <a:prstGeom prst="rect">
            <a:avLst/>
          </a:prstGeom>
        </p:spPr>
      </p:pic>
    </p:spTree>
    <p:extLst>
      <p:ext uri="{BB962C8B-B14F-4D97-AF65-F5344CB8AC3E}">
        <p14:creationId xmlns:p14="http://schemas.microsoft.com/office/powerpoint/2010/main" val="20293335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EDD2-94E1-4CD2-8543-E1F60D0DF73E}"/>
              </a:ext>
            </a:extLst>
          </p:cNvPr>
          <p:cNvSpPr>
            <a:spLocks noGrp="1"/>
          </p:cNvSpPr>
          <p:nvPr>
            <p:ph type="title"/>
          </p:nvPr>
        </p:nvSpPr>
        <p:spPr/>
        <p:txBody>
          <a:bodyPr/>
          <a:lstStyle/>
          <a:p>
            <a:r>
              <a:rPr lang="en-IN" dirty="0"/>
              <a:t>Root Network Namespace</a:t>
            </a:r>
          </a:p>
        </p:txBody>
      </p:sp>
      <p:sp>
        <p:nvSpPr>
          <p:cNvPr id="3" name="Content Placeholder 2">
            <a:extLst>
              <a:ext uri="{FF2B5EF4-FFF2-40B4-BE49-F238E27FC236}">
                <a16:creationId xmlns:a16="http://schemas.microsoft.com/office/drawing/2014/main" id="{1BC2FBF2-D6F1-4251-A121-BEFDBF041D8A}"/>
              </a:ext>
            </a:extLst>
          </p:cNvPr>
          <p:cNvSpPr>
            <a:spLocks noGrp="1"/>
          </p:cNvSpPr>
          <p:nvPr>
            <p:ph sz="quarter" idx="12"/>
          </p:nvPr>
        </p:nvSpPr>
        <p:spPr>
          <a:xfrm>
            <a:off x="457201" y="1381125"/>
            <a:ext cx="8228012" cy="1209675"/>
          </a:xfrm>
        </p:spPr>
        <p:txBody>
          <a:bodyPr/>
          <a:lstStyle/>
          <a:p>
            <a:r>
              <a:rPr lang="en-US" dirty="0"/>
              <a:t>By default, Linux assigns every process to the root network namespace to provide access to the external world</a:t>
            </a:r>
            <a:endParaRPr lang="en-IN" dirty="0"/>
          </a:p>
        </p:txBody>
      </p:sp>
      <p:pic>
        <p:nvPicPr>
          <p:cNvPr id="3074" name="Picture 2">
            <a:extLst>
              <a:ext uri="{FF2B5EF4-FFF2-40B4-BE49-F238E27FC236}">
                <a16:creationId xmlns:a16="http://schemas.microsoft.com/office/drawing/2014/main" id="{42F47688-0A67-47AE-9921-92ECA21DD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819400"/>
            <a:ext cx="66865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978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EF833-7791-4941-9C4F-FB726F0B8FD8}"/>
              </a:ext>
            </a:extLst>
          </p:cNvPr>
          <p:cNvSpPr>
            <a:spLocks noGrp="1"/>
          </p:cNvSpPr>
          <p:nvPr>
            <p:ph sz="quarter" idx="12"/>
          </p:nvPr>
        </p:nvSpPr>
        <p:spPr/>
        <p:txBody>
          <a:bodyPr>
            <a:normAutofit fontScale="92500" lnSpcReduction="10000"/>
          </a:bodyPr>
          <a:lstStyle/>
          <a:p>
            <a:r>
              <a:rPr lang="en-US" dirty="0"/>
              <a:t>In terms of Docker constructs, a Pod is modelled as a group of Docker containers that share a network namespace. </a:t>
            </a:r>
          </a:p>
          <a:p>
            <a:r>
              <a:rPr lang="en-US" dirty="0"/>
              <a:t>Containers within a Pod all have the same IP address and port space assigned through the network namespace assigned to the Pod, and can find each other via localhost since they reside in the same namespace. </a:t>
            </a:r>
          </a:p>
          <a:p>
            <a:r>
              <a:rPr lang="en-US" dirty="0"/>
              <a:t>We can create a network namespace for each Pod on a virtual machine. </a:t>
            </a:r>
          </a:p>
          <a:p>
            <a:r>
              <a:rPr lang="en-US" dirty="0"/>
              <a:t>This is implemented, using Docker, as a “Pod container” which holds the network namespace open while “app containers” (the things the user specified) join that namespace with Docker’s –net=container: function.</a:t>
            </a:r>
            <a:endParaRPr lang="en-IN" dirty="0"/>
          </a:p>
        </p:txBody>
      </p:sp>
      <p:sp>
        <p:nvSpPr>
          <p:cNvPr id="3" name="Title 2">
            <a:extLst>
              <a:ext uri="{FF2B5EF4-FFF2-40B4-BE49-F238E27FC236}">
                <a16:creationId xmlns:a16="http://schemas.microsoft.com/office/drawing/2014/main" id="{9CD8DE9D-BA80-455E-84D9-546F63DE2E43}"/>
              </a:ext>
            </a:extLst>
          </p:cNvPr>
          <p:cNvSpPr>
            <a:spLocks noGrp="1"/>
          </p:cNvSpPr>
          <p:nvPr>
            <p:ph type="title"/>
          </p:nvPr>
        </p:nvSpPr>
        <p:spPr/>
        <p:txBody>
          <a:bodyPr/>
          <a:lstStyle/>
          <a:p>
            <a:r>
              <a:rPr lang="en-IN" dirty="0"/>
              <a:t>Network Namespace/pod</a:t>
            </a:r>
          </a:p>
        </p:txBody>
      </p:sp>
    </p:spTree>
    <p:extLst>
      <p:ext uri="{BB962C8B-B14F-4D97-AF65-F5344CB8AC3E}">
        <p14:creationId xmlns:p14="http://schemas.microsoft.com/office/powerpoint/2010/main" val="2323317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D8DE9D-BA80-455E-84D9-546F63DE2E43}"/>
              </a:ext>
            </a:extLst>
          </p:cNvPr>
          <p:cNvSpPr>
            <a:spLocks noGrp="1"/>
          </p:cNvSpPr>
          <p:nvPr>
            <p:ph type="title"/>
          </p:nvPr>
        </p:nvSpPr>
        <p:spPr/>
        <p:txBody>
          <a:bodyPr/>
          <a:lstStyle/>
          <a:p>
            <a:r>
              <a:rPr lang="en-IN" dirty="0"/>
              <a:t>Network Namespace/pod</a:t>
            </a:r>
          </a:p>
        </p:txBody>
      </p:sp>
      <p:pic>
        <p:nvPicPr>
          <p:cNvPr id="5122" name="Picture 2">
            <a:extLst>
              <a:ext uri="{FF2B5EF4-FFF2-40B4-BE49-F238E27FC236}">
                <a16:creationId xmlns:a16="http://schemas.microsoft.com/office/drawing/2014/main" id="{4D86B3D5-1853-42BD-B972-BB3522DEF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55" y="2514600"/>
            <a:ext cx="8054253"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84A8CB-0ABF-49CF-A3A8-E199F0949F18}"/>
              </a:ext>
            </a:extLst>
          </p:cNvPr>
          <p:cNvSpPr txBox="1"/>
          <p:nvPr/>
        </p:nvSpPr>
        <p:spPr>
          <a:xfrm>
            <a:off x="609599" y="1371600"/>
            <a:ext cx="7619999" cy="923330"/>
          </a:xfrm>
          <a:prstGeom prst="rect">
            <a:avLst/>
          </a:prstGeom>
          <a:noFill/>
        </p:spPr>
        <p:txBody>
          <a:bodyPr wrap="square" rtlCol="0">
            <a:spAutoFit/>
          </a:bodyPr>
          <a:lstStyle/>
          <a:p>
            <a:r>
              <a:rPr lang="en-US" b="1" dirty="0">
                <a:solidFill>
                  <a:srgbClr val="FF0000"/>
                </a:solidFill>
              </a:rPr>
              <a:t>Applications within a Pod also have access to shared volumes, which are defined as part of a Pod and are made available to be mounted into each application’s filesystem.</a:t>
            </a:r>
            <a:endParaRPr lang="en-IN" b="1" dirty="0">
              <a:solidFill>
                <a:srgbClr val="FF0000"/>
              </a:solidFill>
            </a:endParaRPr>
          </a:p>
        </p:txBody>
      </p:sp>
    </p:spTree>
    <p:extLst>
      <p:ext uri="{BB962C8B-B14F-4D97-AF65-F5344CB8AC3E}">
        <p14:creationId xmlns:p14="http://schemas.microsoft.com/office/powerpoint/2010/main" val="3028052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77295-71F2-4CD5-8033-6E052DFB2DB8}"/>
              </a:ext>
            </a:extLst>
          </p:cNvPr>
          <p:cNvSpPr>
            <a:spLocks noGrp="1"/>
          </p:cNvSpPr>
          <p:nvPr>
            <p:ph sz="quarter" idx="12"/>
          </p:nvPr>
        </p:nvSpPr>
        <p:spPr/>
        <p:txBody>
          <a:bodyPr/>
          <a:lstStyle/>
          <a:p>
            <a:r>
              <a:rPr lang="en-US" dirty="0"/>
              <a:t>In Kubernetes, every Pod has a real IP address and each Pod communicates with other Pods using that IP address. </a:t>
            </a:r>
          </a:p>
          <a:p>
            <a:r>
              <a:rPr lang="en-US" dirty="0"/>
              <a:t>The task at hand is to understand how Kubernetes enables Pod-to-Pod communication using real IPs, whether the Pod is deployed on the same physical Node or different Node in the cluster. </a:t>
            </a:r>
          </a:p>
          <a:p>
            <a:r>
              <a:rPr lang="en-US" dirty="0"/>
              <a:t>We are considering that pods reside on the same machine to avoid the complications of going over the internal network to communicate across Nodes.</a:t>
            </a:r>
            <a:endParaRPr lang="en-IN" dirty="0"/>
          </a:p>
        </p:txBody>
      </p:sp>
      <p:sp>
        <p:nvSpPr>
          <p:cNvPr id="3" name="Title 2">
            <a:extLst>
              <a:ext uri="{FF2B5EF4-FFF2-40B4-BE49-F238E27FC236}">
                <a16:creationId xmlns:a16="http://schemas.microsoft.com/office/drawing/2014/main" id="{88E8C8AF-A23A-4EA4-B84E-EC2C9416A61D}"/>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21204513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77295-71F2-4CD5-8033-6E052DFB2DB8}"/>
              </a:ext>
            </a:extLst>
          </p:cNvPr>
          <p:cNvSpPr>
            <a:spLocks noGrp="1"/>
          </p:cNvSpPr>
          <p:nvPr>
            <p:ph sz="quarter" idx="12"/>
          </p:nvPr>
        </p:nvSpPr>
        <p:spPr/>
        <p:txBody>
          <a:bodyPr>
            <a:normAutofit fontScale="92500" lnSpcReduction="20000"/>
          </a:bodyPr>
          <a:lstStyle/>
          <a:p>
            <a:r>
              <a:rPr lang="en-US" dirty="0"/>
              <a:t>From the Pod’s perspective, it exists in its own Ethernet namespace that needs to communicate with other network namespaces on the same Node. </a:t>
            </a:r>
          </a:p>
          <a:p>
            <a:r>
              <a:rPr lang="en-US" dirty="0"/>
              <a:t>Namespaces can be connected using a Linux Virtual Ethernet Device or veth pair consisting of two virtual interfaces that can be spread over multiple namespaces. </a:t>
            </a:r>
          </a:p>
          <a:p>
            <a:r>
              <a:rPr lang="en-US" dirty="0"/>
              <a:t>To connect Pod namespaces, we can assign one side of the veth pair to the root network namespace, and the other side to the Pod’s network namespace. </a:t>
            </a:r>
          </a:p>
          <a:p>
            <a:r>
              <a:rPr lang="en-US" dirty="0"/>
              <a:t>Each veth pair works like a patch cable, connecting the two sides and allowing traffic to flow between them. </a:t>
            </a:r>
          </a:p>
          <a:p>
            <a:r>
              <a:rPr lang="en-US" dirty="0"/>
              <a:t>This setup can be replicated for as many Pods as we have on the machine. </a:t>
            </a:r>
            <a:endParaRPr lang="en-IN" dirty="0"/>
          </a:p>
        </p:txBody>
      </p:sp>
      <p:sp>
        <p:nvSpPr>
          <p:cNvPr id="3" name="Title 2">
            <a:extLst>
              <a:ext uri="{FF2B5EF4-FFF2-40B4-BE49-F238E27FC236}">
                <a16:creationId xmlns:a16="http://schemas.microsoft.com/office/drawing/2014/main" id="{88E8C8AF-A23A-4EA4-B84E-EC2C9416A61D}"/>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3220439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E8C8AF-A23A-4EA4-B84E-EC2C9416A61D}"/>
              </a:ext>
            </a:extLst>
          </p:cNvPr>
          <p:cNvSpPr>
            <a:spLocks noGrp="1"/>
          </p:cNvSpPr>
          <p:nvPr>
            <p:ph type="title"/>
          </p:nvPr>
        </p:nvSpPr>
        <p:spPr/>
        <p:txBody>
          <a:bodyPr/>
          <a:lstStyle/>
          <a:p>
            <a:r>
              <a:rPr lang="en-IN" dirty="0"/>
              <a:t>Pod-to-Pod Networking</a:t>
            </a:r>
          </a:p>
        </p:txBody>
      </p:sp>
      <p:pic>
        <p:nvPicPr>
          <p:cNvPr id="6146" name="Picture 2">
            <a:extLst>
              <a:ext uri="{FF2B5EF4-FFF2-40B4-BE49-F238E27FC236}">
                <a16:creationId xmlns:a16="http://schemas.microsoft.com/office/drawing/2014/main" id="{BC466EE5-3C86-44A8-8E14-B24864F13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981200"/>
            <a:ext cx="7750319"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670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A53828-C331-4E5F-AD5F-9B43F20FAC92}"/>
              </a:ext>
            </a:extLst>
          </p:cNvPr>
          <p:cNvSpPr>
            <a:spLocks noGrp="1"/>
          </p:cNvSpPr>
          <p:nvPr>
            <p:ph sz="quarter" idx="12"/>
          </p:nvPr>
        </p:nvSpPr>
        <p:spPr/>
        <p:txBody>
          <a:bodyPr/>
          <a:lstStyle/>
          <a:p>
            <a:r>
              <a:rPr lang="en-US" dirty="0"/>
              <a:t>For example, you might want to send requests to example.com/</a:t>
            </a:r>
            <a:r>
              <a:rPr lang="en-US" dirty="0" err="1"/>
              <a:t>api</a:t>
            </a:r>
            <a:r>
              <a:rPr lang="en-US" dirty="0"/>
              <a:t>/v1/ to an api-v1 service, and requests to example.com/</a:t>
            </a:r>
            <a:r>
              <a:rPr lang="en-US" dirty="0" err="1"/>
              <a:t>api</a:t>
            </a:r>
            <a:r>
              <a:rPr lang="en-US" dirty="0"/>
              <a:t>/v2/ to the api-v2 service.</a:t>
            </a:r>
          </a:p>
          <a:p>
            <a:r>
              <a:rPr lang="en-US" dirty="0"/>
              <a:t>With an Ingress, we can easily set this up without creating a bunch of </a:t>
            </a:r>
            <a:r>
              <a:rPr lang="en-US" dirty="0" err="1"/>
              <a:t>LoadBalancers</a:t>
            </a:r>
            <a:r>
              <a:rPr lang="en-US" dirty="0"/>
              <a:t> or exposing each service on the Node.</a:t>
            </a:r>
            <a:endParaRPr lang="en-IN" dirty="0"/>
          </a:p>
        </p:txBody>
      </p:sp>
      <p:sp>
        <p:nvSpPr>
          <p:cNvPr id="3" name="Title 2">
            <a:extLst>
              <a:ext uri="{FF2B5EF4-FFF2-40B4-BE49-F238E27FC236}">
                <a16:creationId xmlns:a16="http://schemas.microsoft.com/office/drawing/2014/main" id="{F70D4B3F-4070-4AE5-A752-5E961E595E72}"/>
              </a:ext>
            </a:extLst>
          </p:cNvPr>
          <p:cNvSpPr>
            <a:spLocks noGrp="1"/>
          </p:cNvSpPr>
          <p:nvPr>
            <p:ph type="title"/>
          </p:nvPr>
        </p:nvSpPr>
        <p:spPr/>
        <p:txBody>
          <a:bodyPr/>
          <a:lstStyle/>
          <a:p>
            <a:r>
              <a:rPr lang="en-IN" dirty="0"/>
              <a:t>What is an Ingress?</a:t>
            </a:r>
          </a:p>
        </p:txBody>
      </p:sp>
    </p:spTree>
    <p:extLst>
      <p:ext uri="{BB962C8B-B14F-4D97-AF65-F5344CB8AC3E}">
        <p14:creationId xmlns:p14="http://schemas.microsoft.com/office/powerpoint/2010/main" val="28479871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F7821-41A1-4DA7-A894-0DBD36C3EDBD}"/>
              </a:ext>
            </a:extLst>
          </p:cNvPr>
          <p:cNvSpPr>
            <a:spLocks noGrp="1"/>
          </p:cNvSpPr>
          <p:nvPr>
            <p:ph sz="quarter" idx="12"/>
          </p:nvPr>
        </p:nvSpPr>
        <p:spPr/>
        <p:txBody>
          <a:bodyPr/>
          <a:lstStyle/>
          <a:p>
            <a:r>
              <a:rPr lang="en-US" dirty="0"/>
              <a:t>At this point, we’ve set up the Pods to each have their one network namespace so that they believe they have their own Ethernet device and IP address, and they are connected to the root namespace for the Node. </a:t>
            </a:r>
          </a:p>
          <a:p>
            <a:r>
              <a:rPr lang="en-US" dirty="0"/>
              <a:t>Now, we want the Pods to talk to each other through the root namespace, and for this we use a network bridge.</a:t>
            </a:r>
            <a:endParaRPr lang="en-IN" dirty="0"/>
          </a:p>
        </p:txBody>
      </p:sp>
      <p:sp>
        <p:nvSpPr>
          <p:cNvPr id="3" name="Title 2">
            <a:extLst>
              <a:ext uri="{FF2B5EF4-FFF2-40B4-BE49-F238E27FC236}">
                <a16:creationId xmlns:a16="http://schemas.microsoft.com/office/drawing/2014/main" id="{441C6076-8751-4DAB-8A51-D54028A4FFE1}"/>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41191372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F7821-41A1-4DA7-A894-0DBD36C3EDBD}"/>
              </a:ext>
            </a:extLst>
          </p:cNvPr>
          <p:cNvSpPr>
            <a:spLocks noGrp="1"/>
          </p:cNvSpPr>
          <p:nvPr>
            <p:ph sz="quarter" idx="12"/>
          </p:nvPr>
        </p:nvSpPr>
        <p:spPr/>
        <p:txBody>
          <a:bodyPr>
            <a:normAutofit lnSpcReduction="10000"/>
          </a:bodyPr>
          <a:lstStyle/>
          <a:p>
            <a:r>
              <a:rPr lang="en-US" dirty="0"/>
              <a:t>A Linux Ethernet bridge is a virtual Layer 2 networking device used to unite two or more network segments, working transparently to connect two networks together. </a:t>
            </a:r>
          </a:p>
          <a:p>
            <a:r>
              <a:rPr lang="en-US" dirty="0"/>
              <a:t>The bridge operates by maintaining a forwarding table between sources and destinations by examining the destination of the data packets that travel through it and deciding whether or not to pass the packets to other network segments connected to the bridge. </a:t>
            </a:r>
          </a:p>
          <a:p>
            <a:r>
              <a:rPr lang="en-US" dirty="0"/>
              <a:t>The bridging code decides whether to bridge data or to drop it by looking at the MAC-address unique to each Ethernet device in the network.</a:t>
            </a:r>
            <a:endParaRPr lang="en-IN" dirty="0"/>
          </a:p>
        </p:txBody>
      </p:sp>
      <p:sp>
        <p:nvSpPr>
          <p:cNvPr id="3" name="Title 2">
            <a:extLst>
              <a:ext uri="{FF2B5EF4-FFF2-40B4-BE49-F238E27FC236}">
                <a16:creationId xmlns:a16="http://schemas.microsoft.com/office/drawing/2014/main" id="{441C6076-8751-4DAB-8A51-D54028A4FFE1}"/>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3112882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F7821-41A1-4DA7-A894-0DBD36C3EDBD}"/>
              </a:ext>
            </a:extLst>
          </p:cNvPr>
          <p:cNvSpPr>
            <a:spLocks noGrp="1"/>
          </p:cNvSpPr>
          <p:nvPr>
            <p:ph sz="quarter" idx="12"/>
          </p:nvPr>
        </p:nvSpPr>
        <p:spPr/>
        <p:txBody>
          <a:bodyPr>
            <a:normAutofit/>
          </a:bodyPr>
          <a:lstStyle/>
          <a:p>
            <a:r>
              <a:rPr lang="en-US" dirty="0"/>
              <a:t>Bridges implement the ARP protocol to discover the link-layer MAC address associated with a given IP address. </a:t>
            </a:r>
          </a:p>
          <a:p>
            <a:r>
              <a:rPr lang="en-US" dirty="0"/>
              <a:t>When a data frame is received at the bridge, the bridge broadcasts the frame out to all connected devices (except the original sender) and the device that responds to the frame is stored in a lookup table.</a:t>
            </a:r>
          </a:p>
          <a:p>
            <a:r>
              <a:rPr lang="en-US" dirty="0"/>
              <a:t>Future traffic with the same IP address uses the lookup table to discover the correct MAC address to forward the packet to.</a:t>
            </a:r>
            <a:endParaRPr lang="en-IN" dirty="0"/>
          </a:p>
        </p:txBody>
      </p:sp>
      <p:sp>
        <p:nvSpPr>
          <p:cNvPr id="3" name="Title 2">
            <a:extLst>
              <a:ext uri="{FF2B5EF4-FFF2-40B4-BE49-F238E27FC236}">
                <a16:creationId xmlns:a16="http://schemas.microsoft.com/office/drawing/2014/main" id="{441C6076-8751-4DAB-8A51-D54028A4FFE1}"/>
              </a:ext>
            </a:extLst>
          </p:cNvPr>
          <p:cNvSpPr>
            <a:spLocks noGrp="1"/>
          </p:cNvSpPr>
          <p:nvPr>
            <p:ph type="title"/>
          </p:nvPr>
        </p:nvSpPr>
        <p:spPr/>
        <p:txBody>
          <a:bodyPr/>
          <a:lstStyle/>
          <a:p>
            <a:r>
              <a:rPr lang="en-IN" dirty="0"/>
              <a:t>Pod-to-Pod Networking</a:t>
            </a:r>
          </a:p>
        </p:txBody>
      </p:sp>
    </p:spTree>
    <p:extLst>
      <p:ext uri="{BB962C8B-B14F-4D97-AF65-F5344CB8AC3E}">
        <p14:creationId xmlns:p14="http://schemas.microsoft.com/office/powerpoint/2010/main" val="26455046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1C6076-8751-4DAB-8A51-D54028A4FFE1}"/>
              </a:ext>
            </a:extLst>
          </p:cNvPr>
          <p:cNvSpPr>
            <a:spLocks noGrp="1"/>
          </p:cNvSpPr>
          <p:nvPr>
            <p:ph type="title"/>
          </p:nvPr>
        </p:nvSpPr>
        <p:spPr/>
        <p:txBody>
          <a:bodyPr/>
          <a:lstStyle/>
          <a:p>
            <a:r>
              <a:rPr lang="en-IN" dirty="0"/>
              <a:t>Pod-to-Pod Networking</a:t>
            </a:r>
          </a:p>
        </p:txBody>
      </p:sp>
      <p:pic>
        <p:nvPicPr>
          <p:cNvPr id="7170" name="Picture 2">
            <a:extLst>
              <a:ext uri="{FF2B5EF4-FFF2-40B4-BE49-F238E27FC236}">
                <a16:creationId xmlns:a16="http://schemas.microsoft.com/office/drawing/2014/main" id="{1331A737-CB1D-436B-B5F5-9A63E4E37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2133600"/>
            <a:ext cx="7232391"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246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F15CB-E99D-4742-AB36-58AFCF780C75}"/>
              </a:ext>
            </a:extLst>
          </p:cNvPr>
          <p:cNvSpPr>
            <a:spLocks noGrp="1"/>
          </p:cNvSpPr>
          <p:nvPr>
            <p:ph type="title"/>
          </p:nvPr>
        </p:nvSpPr>
        <p:spPr/>
        <p:txBody>
          <a:bodyPr/>
          <a:lstStyle/>
          <a:p>
            <a:r>
              <a:rPr lang="en-IN" dirty="0"/>
              <a:t>Life of a Packet</a:t>
            </a:r>
          </a:p>
        </p:txBody>
      </p:sp>
      <p:pic>
        <p:nvPicPr>
          <p:cNvPr id="8194" name="Picture 2">
            <a:extLst>
              <a:ext uri="{FF2B5EF4-FFF2-40B4-BE49-F238E27FC236}">
                <a16:creationId xmlns:a16="http://schemas.microsoft.com/office/drawing/2014/main" id="{C0FBB74F-125F-4603-98AF-AAB783DB5B7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2055" y="2286000"/>
            <a:ext cx="8623345" cy="3786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928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326D9-3454-4338-93B8-1029EEAB3254}"/>
              </a:ext>
            </a:extLst>
          </p:cNvPr>
          <p:cNvSpPr>
            <a:spLocks noGrp="1"/>
          </p:cNvSpPr>
          <p:nvPr>
            <p:ph sz="quarter" idx="12"/>
          </p:nvPr>
        </p:nvSpPr>
        <p:spPr/>
        <p:txBody>
          <a:bodyPr>
            <a:normAutofit/>
          </a:bodyPr>
          <a:lstStyle/>
          <a:p>
            <a:r>
              <a:rPr lang="en-US" dirty="0"/>
              <a:t>Pod 1 sends a packet to its own Ethernet device eth0 which is available as the default device for the Pod.</a:t>
            </a:r>
          </a:p>
          <a:p>
            <a:r>
              <a:rPr lang="en-US" dirty="0"/>
              <a:t>For Pod 1, eth0 is connected via a virtual Ethernet device to the root namespace, veth0 (1). </a:t>
            </a:r>
          </a:p>
          <a:p>
            <a:r>
              <a:rPr lang="en-US" dirty="0"/>
              <a:t>The bridge cbr0 is configured with veth0 a network segment attached to it. </a:t>
            </a:r>
          </a:p>
          <a:p>
            <a:r>
              <a:rPr lang="en-US" dirty="0"/>
              <a:t>Once the packet reaches the bridge, the bridge resolves the correct network segment to send the packet to — veth1 using the ARP protocol (3). </a:t>
            </a:r>
          </a:p>
          <a:p>
            <a:endParaRPr lang="en-IN" dirty="0"/>
          </a:p>
        </p:txBody>
      </p:sp>
      <p:sp>
        <p:nvSpPr>
          <p:cNvPr id="3" name="Title 2">
            <a:extLst>
              <a:ext uri="{FF2B5EF4-FFF2-40B4-BE49-F238E27FC236}">
                <a16:creationId xmlns:a16="http://schemas.microsoft.com/office/drawing/2014/main" id="{F51F15CB-E99D-4742-AB36-58AFCF780C75}"/>
              </a:ext>
            </a:extLst>
          </p:cNvPr>
          <p:cNvSpPr>
            <a:spLocks noGrp="1"/>
          </p:cNvSpPr>
          <p:nvPr>
            <p:ph type="title"/>
          </p:nvPr>
        </p:nvSpPr>
        <p:spPr/>
        <p:txBody>
          <a:bodyPr/>
          <a:lstStyle/>
          <a:p>
            <a:r>
              <a:rPr lang="en-IN" dirty="0"/>
              <a:t>Life of a Packet</a:t>
            </a:r>
          </a:p>
        </p:txBody>
      </p:sp>
    </p:spTree>
    <p:extLst>
      <p:ext uri="{BB962C8B-B14F-4D97-AF65-F5344CB8AC3E}">
        <p14:creationId xmlns:p14="http://schemas.microsoft.com/office/powerpoint/2010/main" val="30549411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326D9-3454-4338-93B8-1029EEAB3254}"/>
              </a:ext>
            </a:extLst>
          </p:cNvPr>
          <p:cNvSpPr>
            <a:spLocks noGrp="1"/>
          </p:cNvSpPr>
          <p:nvPr>
            <p:ph sz="quarter" idx="12"/>
          </p:nvPr>
        </p:nvSpPr>
        <p:spPr/>
        <p:txBody>
          <a:bodyPr>
            <a:normAutofit/>
          </a:bodyPr>
          <a:lstStyle/>
          <a:p>
            <a:r>
              <a:rPr lang="en-US" dirty="0"/>
              <a:t>When the packet reaches the virtual device veth1, it is forwarded directly to Pod 2’s namespace and the eth0 device within that namespace (4). </a:t>
            </a:r>
          </a:p>
          <a:p>
            <a:r>
              <a:rPr lang="en-US" dirty="0"/>
              <a:t>Throughout this traffic flow, each Pod is communicating only with eth0 on localhost and the traffic is routed to the correct Pod. </a:t>
            </a:r>
          </a:p>
          <a:p>
            <a:r>
              <a:rPr lang="en-US" dirty="0"/>
              <a:t>The development experience for using the network is the default </a:t>
            </a:r>
            <a:r>
              <a:rPr lang="en-US" dirty="0" err="1"/>
              <a:t>behaviour</a:t>
            </a:r>
            <a:r>
              <a:rPr lang="en-US" dirty="0"/>
              <a:t> that a developer would expect.</a:t>
            </a:r>
            <a:endParaRPr lang="en-IN" dirty="0"/>
          </a:p>
        </p:txBody>
      </p:sp>
      <p:sp>
        <p:nvSpPr>
          <p:cNvPr id="3" name="Title 2">
            <a:extLst>
              <a:ext uri="{FF2B5EF4-FFF2-40B4-BE49-F238E27FC236}">
                <a16:creationId xmlns:a16="http://schemas.microsoft.com/office/drawing/2014/main" id="{F51F15CB-E99D-4742-AB36-58AFCF780C75}"/>
              </a:ext>
            </a:extLst>
          </p:cNvPr>
          <p:cNvSpPr>
            <a:spLocks noGrp="1"/>
          </p:cNvSpPr>
          <p:nvPr>
            <p:ph type="title"/>
          </p:nvPr>
        </p:nvSpPr>
        <p:spPr/>
        <p:txBody>
          <a:bodyPr/>
          <a:lstStyle/>
          <a:p>
            <a:r>
              <a:rPr lang="en-IN" dirty="0"/>
              <a:t>Life of a Packet</a:t>
            </a:r>
          </a:p>
        </p:txBody>
      </p:sp>
    </p:spTree>
    <p:extLst>
      <p:ext uri="{BB962C8B-B14F-4D97-AF65-F5344CB8AC3E}">
        <p14:creationId xmlns:p14="http://schemas.microsoft.com/office/powerpoint/2010/main" val="30047711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326D9-3454-4338-93B8-1029EEAB3254}"/>
              </a:ext>
            </a:extLst>
          </p:cNvPr>
          <p:cNvSpPr>
            <a:spLocks noGrp="1"/>
          </p:cNvSpPr>
          <p:nvPr>
            <p:ph sz="quarter" idx="12"/>
          </p:nvPr>
        </p:nvSpPr>
        <p:spPr/>
        <p:txBody>
          <a:bodyPr>
            <a:normAutofit/>
          </a:bodyPr>
          <a:lstStyle/>
          <a:p>
            <a:r>
              <a:rPr lang="en-US" dirty="0"/>
              <a:t>Kubernetes’ networking model dictates that Pods must be reachable by their IP address across Nodes. </a:t>
            </a:r>
          </a:p>
          <a:p>
            <a:r>
              <a:rPr lang="en-US" dirty="0"/>
              <a:t>That is, the IP address of a Pod is always visible to other Pods in the network, and each Pod views its own IP address as the same as how other Pods see it.</a:t>
            </a:r>
          </a:p>
          <a:p>
            <a:r>
              <a:rPr lang="en-US" dirty="0"/>
              <a:t> We now turn to the problem of routing traffic between Pods on different Nodes.</a:t>
            </a:r>
            <a:endParaRPr lang="en-IN" dirty="0"/>
          </a:p>
        </p:txBody>
      </p:sp>
      <p:sp>
        <p:nvSpPr>
          <p:cNvPr id="3" name="Title 2">
            <a:extLst>
              <a:ext uri="{FF2B5EF4-FFF2-40B4-BE49-F238E27FC236}">
                <a16:creationId xmlns:a16="http://schemas.microsoft.com/office/drawing/2014/main" id="{F51F15CB-E99D-4742-AB36-58AFCF780C75}"/>
              </a:ext>
            </a:extLst>
          </p:cNvPr>
          <p:cNvSpPr>
            <a:spLocks noGrp="1"/>
          </p:cNvSpPr>
          <p:nvPr>
            <p:ph type="title"/>
          </p:nvPr>
        </p:nvSpPr>
        <p:spPr/>
        <p:txBody>
          <a:bodyPr/>
          <a:lstStyle/>
          <a:p>
            <a:r>
              <a:rPr lang="en-IN" dirty="0"/>
              <a:t>Life of a Packet</a:t>
            </a:r>
          </a:p>
        </p:txBody>
      </p:sp>
    </p:spTree>
    <p:extLst>
      <p:ext uri="{BB962C8B-B14F-4D97-AF65-F5344CB8AC3E}">
        <p14:creationId xmlns:p14="http://schemas.microsoft.com/office/powerpoint/2010/main" val="23564312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22CE7C-3A11-4B05-8615-98B9EB50A336}"/>
              </a:ext>
            </a:extLst>
          </p:cNvPr>
          <p:cNvSpPr txBox="1"/>
          <p:nvPr/>
        </p:nvSpPr>
        <p:spPr>
          <a:xfrm>
            <a:off x="304800" y="457200"/>
            <a:ext cx="6858000" cy="759182"/>
          </a:xfrm>
          <a:prstGeom prst="rect">
            <a:avLst/>
          </a:prstGeom>
          <a:noFill/>
        </p:spPr>
        <p:txBody>
          <a:bodyPr wrap="square">
            <a:spAutoFit/>
          </a:bodyPr>
          <a:lstStyle/>
          <a:p>
            <a:pPr>
              <a:lnSpc>
                <a:spcPts val="2600"/>
              </a:lnSpc>
              <a:spcBef>
                <a:spcPct val="0"/>
              </a:spcBef>
            </a:pPr>
            <a:r>
              <a:rPr lang="en-US" sz="2600" b="1" dirty="0">
                <a:solidFill>
                  <a:schemeClr val="accent1"/>
                </a:solidFill>
                <a:latin typeface="Arial" pitchFamily="34" charset="0"/>
                <a:ea typeface="+mj-ea"/>
                <a:cs typeface="Arial" pitchFamily="34" charset="0"/>
              </a:rPr>
              <a:t>Life of a packet: Pod-to-Pod, across Nodes</a:t>
            </a:r>
          </a:p>
        </p:txBody>
      </p:sp>
      <p:pic>
        <p:nvPicPr>
          <p:cNvPr id="9218" name="Picture 2">
            <a:extLst>
              <a:ext uri="{FF2B5EF4-FFF2-40B4-BE49-F238E27FC236}">
                <a16:creationId xmlns:a16="http://schemas.microsoft.com/office/drawing/2014/main" id="{A95D8C77-7C89-41C7-AB22-E82E75ADDAD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26037"/>
            <a:ext cx="74676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6267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670F-9CDA-47C6-8156-949282C5FA9E}"/>
              </a:ext>
            </a:extLst>
          </p:cNvPr>
          <p:cNvSpPr>
            <a:spLocks noGrp="1"/>
          </p:cNvSpPr>
          <p:nvPr>
            <p:ph type="title"/>
          </p:nvPr>
        </p:nvSpPr>
        <p:spPr/>
        <p:txBody>
          <a:bodyPr/>
          <a:lstStyle/>
          <a:p>
            <a:r>
              <a:rPr lang="en-IN" dirty="0"/>
              <a:t>Pod-to-Service Networking</a:t>
            </a:r>
          </a:p>
        </p:txBody>
      </p:sp>
      <p:sp>
        <p:nvSpPr>
          <p:cNvPr id="3" name="Content Placeholder 2">
            <a:extLst>
              <a:ext uri="{FF2B5EF4-FFF2-40B4-BE49-F238E27FC236}">
                <a16:creationId xmlns:a16="http://schemas.microsoft.com/office/drawing/2014/main" id="{3B38B8B0-6173-4D9C-98B9-9792F647BCA9}"/>
              </a:ext>
            </a:extLst>
          </p:cNvPr>
          <p:cNvSpPr>
            <a:spLocks noGrp="1"/>
          </p:cNvSpPr>
          <p:nvPr>
            <p:ph sz="quarter" idx="12"/>
          </p:nvPr>
        </p:nvSpPr>
        <p:spPr/>
        <p:txBody>
          <a:bodyPr>
            <a:normAutofit lnSpcReduction="10000"/>
          </a:bodyPr>
          <a:lstStyle/>
          <a:p>
            <a:r>
              <a:rPr lang="en-US" dirty="0"/>
              <a:t>A Kubernetes Service manages the state of a set of Pods, allowing you to track a set of Pod IP addresses that are dynamically changing over time. </a:t>
            </a:r>
          </a:p>
          <a:p>
            <a:r>
              <a:rPr lang="en-US" dirty="0"/>
              <a:t>Services act as an abstraction over Pods and assign a single virtual IP address to a group of Pod IP addresses. </a:t>
            </a:r>
          </a:p>
          <a:p>
            <a:r>
              <a:rPr lang="en-US" dirty="0"/>
              <a:t>Any traffic addressed to the virtual IP of the Service will be routed to the set of Pods that are associated with the virtual IP. </a:t>
            </a:r>
          </a:p>
          <a:p>
            <a:r>
              <a:rPr lang="en-US" dirty="0"/>
              <a:t>This allows the set of Pods associated with a Service to change at any time — clients only need to know the Service’s virtual IP, which does not change.</a:t>
            </a:r>
            <a:endParaRPr lang="en-IN" dirty="0"/>
          </a:p>
        </p:txBody>
      </p:sp>
    </p:spTree>
    <p:extLst>
      <p:ext uri="{BB962C8B-B14F-4D97-AF65-F5344CB8AC3E}">
        <p14:creationId xmlns:p14="http://schemas.microsoft.com/office/powerpoint/2010/main" val="374003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F2254-AA3A-41BB-B3CA-633E4842066D}"/>
              </a:ext>
            </a:extLst>
          </p:cNvPr>
          <p:cNvSpPr>
            <a:spLocks noGrp="1"/>
          </p:cNvSpPr>
          <p:nvPr>
            <p:ph type="title"/>
          </p:nvPr>
        </p:nvSpPr>
        <p:spPr/>
        <p:txBody>
          <a:bodyPr/>
          <a:lstStyle/>
          <a:p>
            <a:r>
              <a:rPr lang="en-IN" dirty="0"/>
              <a:t>Kubernetes Ingress vs </a:t>
            </a:r>
            <a:r>
              <a:rPr lang="en-IN" dirty="0" err="1"/>
              <a:t>LoadBalancer</a:t>
            </a:r>
            <a:r>
              <a:rPr lang="en-IN" dirty="0"/>
              <a:t> vs </a:t>
            </a:r>
            <a:r>
              <a:rPr lang="en-IN" dirty="0" err="1"/>
              <a:t>NodePort</a:t>
            </a:r>
            <a:endParaRPr lang="en-IN" dirty="0"/>
          </a:p>
        </p:txBody>
      </p:sp>
      <p:pic>
        <p:nvPicPr>
          <p:cNvPr id="2050" name="Picture 2" descr="nodeport in kubernetes">
            <a:extLst>
              <a:ext uri="{FF2B5EF4-FFF2-40B4-BE49-F238E27FC236}">
                <a16:creationId xmlns:a16="http://schemas.microsoft.com/office/drawing/2014/main" id="{02918626-6082-464C-9E1D-5EAA8B647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88919"/>
            <a:ext cx="76200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505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670F-9CDA-47C6-8156-949282C5FA9E}"/>
              </a:ext>
            </a:extLst>
          </p:cNvPr>
          <p:cNvSpPr>
            <a:spLocks noGrp="1"/>
          </p:cNvSpPr>
          <p:nvPr>
            <p:ph type="title"/>
          </p:nvPr>
        </p:nvSpPr>
        <p:spPr/>
        <p:txBody>
          <a:bodyPr/>
          <a:lstStyle/>
          <a:p>
            <a:r>
              <a:rPr lang="en-IN" dirty="0"/>
              <a:t>Pod-to-Service Networking</a:t>
            </a:r>
          </a:p>
        </p:txBody>
      </p:sp>
      <p:sp>
        <p:nvSpPr>
          <p:cNvPr id="3" name="Content Placeholder 2">
            <a:extLst>
              <a:ext uri="{FF2B5EF4-FFF2-40B4-BE49-F238E27FC236}">
                <a16:creationId xmlns:a16="http://schemas.microsoft.com/office/drawing/2014/main" id="{3B38B8B0-6173-4D9C-98B9-9792F647BCA9}"/>
              </a:ext>
            </a:extLst>
          </p:cNvPr>
          <p:cNvSpPr>
            <a:spLocks noGrp="1"/>
          </p:cNvSpPr>
          <p:nvPr>
            <p:ph sz="quarter" idx="12"/>
          </p:nvPr>
        </p:nvSpPr>
        <p:spPr/>
        <p:txBody>
          <a:bodyPr>
            <a:normAutofit/>
          </a:bodyPr>
          <a:lstStyle/>
          <a:p>
            <a:r>
              <a:rPr lang="en-US" dirty="0"/>
              <a:t>When creating a new Kubernetes Service, a new virtual IP (also known as a cluster IP) is created on your behalf. </a:t>
            </a:r>
          </a:p>
          <a:p>
            <a:r>
              <a:rPr lang="en-US" dirty="0"/>
              <a:t>Anywhere within the cluster, traffic addressed to the virtual IP will be load-balanced to the set of backing Pods associated with the Service. </a:t>
            </a:r>
          </a:p>
          <a:p>
            <a:r>
              <a:rPr lang="en-US" dirty="0"/>
              <a:t>In effect, Kubernetes automatically creates and maintains a distributed in-cluster load balancer that distributes traffic to a Service’s associated healthy Pods. </a:t>
            </a:r>
            <a:endParaRPr lang="en-IN" dirty="0"/>
          </a:p>
        </p:txBody>
      </p:sp>
    </p:spTree>
    <p:extLst>
      <p:ext uri="{BB962C8B-B14F-4D97-AF65-F5344CB8AC3E}">
        <p14:creationId xmlns:p14="http://schemas.microsoft.com/office/powerpoint/2010/main" val="32355345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213D765-5943-47C0-BCD9-3EF47595D33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63192"/>
            <a:ext cx="7848600" cy="5305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9079FE-6139-4DE0-B30B-66A2A7AC1F63}"/>
              </a:ext>
            </a:extLst>
          </p:cNvPr>
          <p:cNvSpPr txBox="1"/>
          <p:nvPr/>
        </p:nvSpPr>
        <p:spPr>
          <a:xfrm>
            <a:off x="3429000" y="457200"/>
            <a:ext cx="2521844" cy="523220"/>
          </a:xfrm>
          <a:prstGeom prst="rect">
            <a:avLst/>
          </a:prstGeom>
          <a:noFill/>
        </p:spPr>
        <p:txBody>
          <a:bodyPr wrap="none" rtlCol="0">
            <a:spAutoFit/>
          </a:bodyPr>
          <a:lstStyle/>
          <a:p>
            <a:r>
              <a:rPr lang="en-IN" sz="2800" dirty="0">
                <a:solidFill>
                  <a:srgbClr val="FF0000"/>
                </a:solidFill>
              </a:rPr>
              <a:t>Pod to Service</a:t>
            </a:r>
          </a:p>
        </p:txBody>
      </p:sp>
    </p:spTree>
    <p:extLst>
      <p:ext uri="{BB962C8B-B14F-4D97-AF65-F5344CB8AC3E}">
        <p14:creationId xmlns:p14="http://schemas.microsoft.com/office/powerpoint/2010/main" val="12404491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E1DD-9482-4D87-9492-4BF54B03229B}"/>
              </a:ext>
            </a:extLst>
          </p:cNvPr>
          <p:cNvSpPr>
            <a:spLocks noGrp="1"/>
          </p:cNvSpPr>
          <p:nvPr>
            <p:ph type="title"/>
          </p:nvPr>
        </p:nvSpPr>
        <p:spPr/>
        <p:txBody>
          <a:bodyPr/>
          <a:lstStyle/>
          <a:p>
            <a:r>
              <a:rPr lang="en-IN" dirty="0"/>
              <a:t>Pod to Service</a:t>
            </a:r>
          </a:p>
        </p:txBody>
      </p:sp>
      <p:sp>
        <p:nvSpPr>
          <p:cNvPr id="3" name="Content Placeholder 2">
            <a:extLst>
              <a:ext uri="{FF2B5EF4-FFF2-40B4-BE49-F238E27FC236}">
                <a16:creationId xmlns:a16="http://schemas.microsoft.com/office/drawing/2014/main" id="{F919EDE9-A09F-4768-9A73-74C6A063C54B}"/>
              </a:ext>
            </a:extLst>
          </p:cNvPr>
          <p:cNvSpPr>
            <a:spLocks noGrp="1"/>
          </p:cNvSpPr>
          <p:nvPr>
            <p:ph sz="quarter" idx="12"/>
          </p:nvPr>
        </p:nvSpPr>
        <p:spPr/>
        <p:txBody>
          <a:bodyPr>
            <a:normAutofit fontScale="92500" lnSpcReduction="20000"/>
          </a:bodyPr>
          <a:lstStyle/>
          <a:p>
            <a:r>
              <a:rPr lang="en-US" dirty="0"/>
              <a:t>The packet first leaves the Pod through the eth0 interface attached to the Pod’s network namespace (1). </a:t>
            </a:r>
          </a:p>
          <a:p>
            <a:r>
              <a:rPr lang="en-US" dirty="0"/>
              <a:t>Then it travels through the virtual Ethernet device to the bridge (2). </a:t>
            </a:r>
          </a:p>
          <a:p>
            <a:r>
              <a:rPr lang="en-US" dirty="0"/>
              <a:t>The ARP protocol running on the bridge does not know about the Service and so it transfers the packet out through the default route — eth0 (3). </a:t>
            </a:r>
          </a:p>
          <a:p>
            <a:r>
              <a:rPr lang="en-US" dirty="0"/>
              <a:t>Here, something different happens. Before being accepted at eth0, the packet is filtered through iptables. </a:t>
            </a:r>
          </a:p>
          <a:p>
            <a:r>
              <a:rPr lang="en-US" dirty="0"/>
              <a:t>After receiving the packet, iptables uses the rules installed on the Node by </a:t>
            </a:r>
            <a:r>
              <a:rPr lang="en-US" dirty="0" err="1"/>
              <a:t>kube</a:t>
            </a:r>
            <a:r>
              <a:rPr lang="en-US" dirty="0"/>
              <a:t>-proxy in response to Service or Pod events to rewrite the destination of the packet from the Service IP to a specific Pod IP (4).</a:t>
            </a:r>
          </a:p>
        </p:txBody>
      </p:sp>
    </p:spTree>
    <p:extLst>
      <p:ext uri="{BB962C8B-B14F-4D97-AF65-F5344CB8AC3E}">
        <p14:creationId xmlns:p14="http://schemas.microsoft.com/office/powerpoint/2010/main" val="42729590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DE1DD-9482-4D87-9492-4BF54B03229B}"/>
              </a:ext>
            </a:extLst>
          </p:cNvPr>
          <p:cNvSpPr>
            <a:spLocks noGrp="1"/>
          </p:cNvSpPr>
          <p:nvPr>
            <p:ph type="title"/>
          </p:nvPr>
        </p:nvSpPr>
        <p:spPr/>
        <p:txBody>
          <a:bodyPr/>
          <a:lstStyle/>
          <a:p>
            <a:r>
              <a:rPr lang="en-IN" dirty="0"/>
              <a:t>Pod to Service</a:t>
            </a:r>
          </a:p>
        </p:txBody>
      </p:sp>
      <p:sp>
        <p:nvSpPr>
          <p:cNvPr id="3" name="Content Placeholder 2">
            <a:extLst>
              <a:ext uri="{FF2B5EF4-FFF2-40B4-BE49-F238E27FC236}">
                <a16:creationId xmlns:a16="http://schemas.microsoft.com/office/drawing/2014/main" id="{F919EDE9-A09F-4768-9A73-74C6A063C54B}"/>
              </a:ext>
            </a:extLst>
          </p:cNvPr>
          <p:cNvSpPr>
            <a:spLocks noGrp="1"/>
          </p:cNvSpPr>
          <p:nvPr>
            <p:ph sz="quarter" idx="12"/>
          </p:nvPr>
        </p:nvSpPr>
        <p:spPr/>
        <p:txBody>
          <a:bodyPr>
            <a:normAutofit/>
          </a:bodyPr>
          <a:lstStyle/>
          <a:p>
            <a:r>
              <a:rPr lang="en-US" dirty="0"/>
              <a:t>The packet is now destined to reach Pod 4 rather than the Service’s virtual IP.</a:t>
            </a:r>
          </a:p>
          <a:p>
            <a:r>
              <a:rPr lang="en-US" dirty="0"/>
              <a:t>The Linux kernel’s </a:t>
            </a:r>
            <a:r>
              <a:rPr lang="en-US" dirty="0" err="1"/>
              <a:t>conntrack</a:t>
            </a:r>
            <a:r>
              <a:rPr lang="en-US" dirty="0"/>
              <a:t> utility is leveraged by iptables to remember the Pod choice that was made so future traffic is routed to the same Pod (barring any scaling events). </a:t>
            </a:r>
          </a:p>
          <a:p>
            <a:r>
              <a:rPr lang="en-US" dirty="0"/>
              <a:t>In essence, iptables has done in-cluster load balancing directly on the Node. Traffic then flows to the Pod using the Pod-to-Pod routing we’ve already examined (5).</a:t>
            </a:r>
          </a:p>
        </p:txBody>
      </p:sp>
    </p:spTree>
    <p:extLst>
      <p:ext uri="{BB962C8B-B14F-4D97-AF65-F5344CB8AC3E}">
        <p14:creationId xmlns:p14="http://schemas.microsoft.com/office/powerpoint/2010/main" val="15418410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B23AA70-FF86-4B62-B079-53D1A06C86D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382000" cy="4848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6A4A30-AE9B-45E2-B275-74D178836539}"/>
              </a:ext>
            </a:extLst>
          </p:cNvPr>
          <p:cNvSpPr txBox="1"/>
          <p:nvPr/>
        </p:nvSpPr>
        <p:spPr>
          <a:xfrm>
            <a:off x="2998492" y="609600"/>
            <a:ext cx="3147015" cy="584775"/>
          </a:xfrm>
          <a:prstGeom prst="rect">
            <a:avLst/>
          </a:prstGeom>
          <a:noFill/>
        </p:spPr>
        <p:txBody>
          <a:bodyPr wrap="none" rtlCol="0">
            <a:spAutoFit/>
          </a:bodyPr>
          <a:lstStyle/>
          <a:p>
            <a:r>
              <a:rPr lang="en-IN" sz="3200" b="1" dirty="0">
                <a:solidFill>
                  <a:srgbClr val="FF0000"/>
                </a:solidFill>
              </a:rPr>
              <a:t>Service to POD</a:t>
            </a:r>
          </a:p>
        </p:txBody>
      </p:sp>
    </p:spTree>
    <p:extLst>
      <p:ext uri="{BB962C8B-B14F-4D97-AF65-F5344CB8AC3E}">
        <p14:creationId xmlns:p14="http://schemas.microsoft.com/office/powerpoint/2010/main" val="145028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66FF-7734-45B3-A7DF-ECB8361C4B66}"/>
              </a:ext>
            </a:extLst>
          </p:cNvPr>
          <p:cNvSpPr>
            <a:spLocks noGrp="1"/>
          </p:cNvSpPr>
          <p:nvPr>
            <p:ph type="title"/>
          </p:nvPr>
        </p:nvSpPr>
        <p:spPr/>
        <p:txBody>
          <a:bodyPr/>
          <a:lstStyle/>
          <a:p>
            <a:r>
              <a:rPr lang="en-IN" dirty="0"/>
              <a:t>Using DNS</a:t>
            </a:r>
          </a:p>
        </p:txBody>
      </p:sp>
      <p:sp>
        <p:nvSpPr>
          <p:cNvPr id="3" name="Content Placeholder 2">
            <a:extLst>
              <a:ext uri="{FF2B5EF4-FFF2-40B4-BE49-F238E27FC236}">
                <a16:creationId xmlns:a16="http://schemas.microsoft.com/office/drawing/2014/main" id="{7DD7B6BA-C6AF-4936-847D-2745BD0BFA8B}"/>
              </a:ext>
            </a:extLst>
          </p:cNvPr>
          <p:cNvSpPr>
            <a:spLocks noGrp="1"/>
          </p:cNvSpPr>
          <p:nvPr>
            <p:ph sz="quarter" idx="12"/>
          </p:nvPr>
        </p:nvSpPr>
        <p:spPr/>
        <p:txBody>
          <a:bodyPr>
            <a:normAutofit fontScale="85000" lnSpcReduction="10000"/>
          </a:bodyPr>
          <a:lstStyle/>
          <a:p>
            <a:r>
              <a:rPr lang="en-US" dirty="0"/>
              <a:t>Kubernetes can optionally use DNS to avoid having to hard-code a Service’s cluster IP address into your application. </a:t>
            </a:r>
          </a:p>
          <a:p>
            <a:r>
              <a:rPr lang="en-US" dirty="0"/>
              <a:t>Kubernetes DNS runs as a regular Kubernetes Service that is scheduled on the cluster. </a:t>
            </a:r>
          </a:p>
          <a:p>
            <a:r>
              <a:rPr lang="en-US" dirty="0"/>
              <a:t>It configures the </a:t>
            </a:r>
            <a:r>
              <a:rPr lang="en-US" dirty="0" err="1"/>
              <a:t>kubelets</a:t>
            </a:r>
            <a:r>
              <a:rPr lang="en-US" dirty="0"/>
              <a:t> running on each Node so that containers use the DNS Service’s IP to resolve DNS names. </a:t>
            </a:r>
          </a:p>
          <a:p>
            <a:r>
              <a:rPr lang="en-US" dirty="0"/>
              <a:t>Every Service defined in the cluster (including the DNS server itself) is assigned a DNS name. </a:t>
            </a:r>
          </a:p>
          <a:p>
            <a:r>
              <a:rPr lang="en-US" dirty="0"/>
              <a:t>DNS records resolve DNS names to the cluster IP of the Service or the IP of a POD, depending on your needs. </a:t>
            </a:r>
          </a:p>
          <a:p>
            <a:r>
              <a:rPr lang="en-US" dirty="0"/>
              <a:t>SRV records are used to specify particular named ports for running Services.</a:t>
            </a:r>
            <a:endParaRPr lang="en-IN" dirty="0"/>
          </a:p>
        </p:txBody>
      </p:sp>
    </p:spTree>
    <p:extLst>
      <p:ext uri="{BB962C8B-B14F-4D97-AF65-F5344CB8AC3E}">
        <p14:creationId xmlns:p14="http://schemas.microsoft.com/office/powerpoint/2010/main" val="24376802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66FF-7734-45B3-A7DF-ECB8361C4B66}"/>
              </a:ext>
            </a:extLst>
          </p:cNvPr>
          <p:cNvSpPr>
            <a:spLocks noGrp="1"/>
          </p:cNvSpPr>
          <p:nvPr>
            <p:ph type="title"/>
          </p:nvPr>
        </p:nvSpPr>
        <p:spPr/>
        <p:txBody>
          <a:bodyPr/>
          <a:lstStyle/>
          <a:p>
            <a:r>
              <a:rPr lang="en-IN" dirty="0"/>
              <a:t>Using DNS</a:t>
            </a:r>
          </a:p>
        </p:txBody>
      </p:sp>
      <p:sp>
        <p:nvSpPr>
          <p:cNvPr id="3" name="Content Placeholder 2">
            <a:extLst>
              <a:ext uri="{FF2B5EF4-FFF2-40B4-BE49-F238E27FC236}">
                <a16:creationId xmlns:a16="http://schemas.microsoft.com/office/drawing/2014/main" id="{7DD7B6BA-C6AF-4936-847D-2745BD0BFA8B}"/>
              </a:ext>
            </a:extLst>
          </p:cNvPr>
          <p:cNvSpPr>
            <a:spLocks noGrp="1"/>
          </p:cNvSpPr>
          <p:nvPr>
            <p:ph sz="quarter" idx="12"/>
          </p:nvPr>
        </p:nvSpPr>
        <p:spPr/>
        <p:txBody>
          <a:bodyPr>
            <a:normAutofit/>
          </a:bodyPr>
          <a:lstStyle/>
          <a:p>
            <a:r>
              <a:rPr lang="en-US" dirty="0"/>
              <a:t>A DNS Pod consists of three separate containers:</a:t>
            </a:r>
          </a:p>
          <a:p>
            <a:r>
              <a:rPr lang="en-US" dirty="0" err="1"/>
              <a:t>kubedns</a:t>
            </a:r>
            <a:r>
              <a:rPr lang="en-US" dirty="0"/>
              <a:t>: watches the Kubernetes master for changes in Services and Endpoints, and maintains in-memory lookup structures to serve DNS requests.</a:t>
            </a:r>
          </a:p>
          <a:p>
            <a:r>
              <a:rPr lang="en-US" dirty="0" err="1"/>
              <a:t>dnsmasq</a:t>
            </a:r>
            <a:r>
              <a:rPr lang="en-US" dirty="0"/>
              <a:t>: adds DNS caching to improve performance.</a:t>
            </a:r>
          </a:p>
          <a:p>
            <a:r>
              <a:rPr lang="en-US" dirty="0"/>
              <a:t>sidecar: provides a single health check endpoint to perform </a:t>
            </a:r>
            <a:r>
              <a:rPr lang="en-US" dirty="0" err="1"/>
              <a:t>healthchecks</a:t>
            </a:r>
            <a:r>
              <a:rPr lang="en-US" dirty="0"/>
              <a:t> for </a:t>
            </a:r>
            <a:r>
              <a:rPr lang="en-US" dirty="0" err="1"/>
              <a:t>dnsmasq</a:t>
            </a:r>
            <a:r>
              <a:rPr lang="en-US" dirty="0"/>
              <a:t> and </a:t>
            </a:r>
            <a:r>
              <a:rPr lang="en-US" dirty="0" err="1"/>
              <a:t>kubedns</a:t>
            </a:r>
            <a:r>
              <a:rPr lang="en-US" dirty="0"/>
              <a:t>.</a:t>
            </a:r>
            <a:endParaRPr lang="en-IN" dirty="0"/>
          </a:p>
        </p:txBody>
      </p:sp>
    </p:spTree>
    <p:extLst>
      <p:ext uri="{BB962C8B-B14F-4D97-AF65-F5344CB8AC3E}">
        <p14:creationId xmlns:p14="http://schemas.microsoft.com/office/powerpoint/2010/main" val="34405950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500444-FA28-406A-A379-E5934BEBAB27}"/>
              </a:ext>
            </a:extLst>
          </p:cNvPr>
          <p:cNvSpPr>
            <a:spLocks noGrp="1"/>
          </p:cNvSpPr>
          <p:nvPr>
            <p:ph sz="quarter" idx="12"/>
          </p:nvPr>
        </p:nvSpPr>
        <p:spPr/>
        <p:txBody>
          <a:bodyPr/>
          <a:lstStyle/>
          <a:p>
            <a:r>
              <a:rPr lang="en-US" dirty="0"/>
              <a:t>Ingress — getting traffic into your cluster — is a problem to solve. </a:t>
            </a:r>
          </a:p>
          <a:p>
            <a:r>
              <a:rPr lang="en-US" dirty="0"/>
              <a:t>Again, this is specific to the network you are running, but in general, Ingress is divided into two solutions that work on different parts of the network stack: </a:t>
            </a:r>
          </a:p>
          <a:p>
            <a:r>
              <a:rPr lang="en-US" dirty="0"/>
              <a:t>(1) a Service </a:t>
            </a:r>
            <a:r>
              <a:rPr lang="en-US" dirty="0" err="1"/>
              <a:t>LoadBalancer</a:t>
            </a:r>
            <a:r>
              <a:rPr lang="en-US" dirty="0"/>
              <a:t> and</a:t>
            </a:r>
          </a:p>
          <a:p>
            <a:r>
              <a:rPr lang="en-US" dirty="0"/>
              <a:t> (2) an Ingress controller.</a:t>
            </a:r>
            <a:endParaRPr lang="en-IN" dirty="0"/>
          </a:p>
        </p:txBody>
      </p:sp>
      <p:sp>
        <p:nvSpPr>
          <p:cNvPr id="3" name="Title 2">
            <a:extLst>
              <a:ext uri="{FF2B5EF4-FFF2-40B4-BE49-F238E27FC236}">
                <a16:creationId xmlns:a16="http://schemas.microsoft.com/office/drawing/2014/main" id="{D241F2FB-7ED5-4D63-A626-6E485AFE4FC9}"/>
              </a:ext>
            </a:extLst>
          </p:cNvPr>
          <p:cNvSpPr>
            <a:spLocks noGrp="1"/>
          </p:cNvSpPr>
          <p:nvPr>
            <p:ph type="title"/>
          </p:nvPr>
        </p:nvSpPr>
        <p:spPr/>
        <p:txBody>
          <a:bodyPr/>
          <a:lstStyle/>
          <a:p>
            <a:r>
              <a:rPr lang="en-IN" dirty="0"/>
              <a:t>Ingress — Routing Internet traffic to Kubernetes</a:t>
            </a:r>
          </a:p>
        </p:txBody>
      </p:sp>
    </p:spTree>
    <p:extLst>
      <p:ext uri="{BB962C8B-B14F-4D97-AF65-F5344CB8AC3E}">
        <p14:creationId xmlns:p14="http://schemas.microsoft.com/office/powerpoint/2010/main" val="30336523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6F777-8D43-4BFB-B61D-7BF92B21DCAD}"/>
              </a:ext>
            </a:extLst>
          </p:cNvPr>
          <p:cNvSpPr>
            <a:spLocks noGrp="1"/>
          </p:cNvSpPr>
          <p:nvPr>
            <p:ph sz="quarter" idx="12"/>
          </p:nvPr>
        </p:nvSpPr>
        <p:spPr/>
        <p:txBody>
          <a:bodyPr/>
          <a:lstStyle/>
          <a:p>
            <a:r>
              <a:rPr lang="en-US" dirty="0"/>
              <a:t>When you create a Kubernetes Service you can optionally specify a </a:t>
            </a:r>
            <a:r>
              <a:rPr lang="en-US" dirty="0" err="1"/>
              <a:t>LoadBalancer</a:t>
            </a:r>
            <a:r>
              <a:rPr lang="en-US" dirty="0"/>
              <a:t> to go with it. </a:t>
            </a:r>
          </a:p>
          <a:p>
            <a:r>
              <a:rPr lang="en-US" dirty="0"/>
              <a:t>The implementation of the </a:t>
            </a:r>
            <a:r>
              <a:rPr lang="en-US" dirty="0" err="1"/>
              <a:t>LoadBalancer</a:t>
            </a:r>
            <a:r>
              <a:rPr lang="en-US" dirty="0"/>
              <a:t> is provided by a cloud controller that knows how to create a load balancer for your service. </a:t>
            </a:r>
          </a:p>
          <a:p>
            <a:r>
              <a:rPr lang="en-US" dirty="0"/>
              <a:t>Once your Service is created, it will advertise the IP address for the load balancer. </a:t>
            </a:r>
          </a:p>
          <a:p>
            <a:r>
              <a:rPr lang="en-US" dirty="0"/>
              <a:t>As an end user, you can start directing traffic to the load balancer to begin communicating with your Service</a:t>
            </a:r>
            <a:endParaRPr lang="en-IN" dirty="0"/>
          </a:p>
        </p:txBody>
      </p:sp>
      <p:sp>
        <p:nvSpPr>
          <p:cNvPr id="3" name="Title 2">
            <a:extLst>
              <a:ext uri="{FF2B5EF4-FFF2-40B4-BE49-F238E27FC236}">
                <a16:creationId xmlns:a16="http://schemas.microsoft.com/office/drawing/2014/main" id="{D38C19FA-B35A-4267-9E62-44FA80F05821}"/>
              </a:ext>
            </a:extLst>
          </p:cNvPr>
          <p:cNvSpPr>
            <a:spLocks noGrp="1"/>
          </p:cNvSpPr>
          <p:nvPr>
            <p:ph type="title"/>
          </p:nvPr>
        </p:nvSpPr>
        <p:spPr/>
        <p:txBody>
          <a:bodyPr/>
          <a:lstStyle/>
          <a:p>
            <a:r>
              <a:rPr lang="en-IN" dirty="0"/>
              <a:t>Layer 4 Ingress: </a:t>
            </a:r>
            <a:r>
              <a:rPr lang="en-IN" dirty="0" err="1"/>
              <a:t>LoadBalancer</a:t>
            </a:r>
            <a:endParaRPr lang="en-IN" dirty="0"/>
          </a:p>
        </p:txBody>
      </p:sp>
    </p:spTree>
    <p:extLst>
      <p:ext uri="{BB962C8B-B14F-4D97-AF65-F5344CB8AC3E}">
        <p14:creationId xmlns:p14="http://schemas.microsoft.com/office/powerpoint/2010/main" val="20518311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F1DF245C-5E8C-4392-9369-14EF75946C9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6675437"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48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F2254-AA3A-41BB-B3CA-633E4842066D}"/>
              </a:ext>
            </a:extLst>
          </p:cNvPr>
          <p:cNvSpPr>
            <a:spLocks noGrp="1"/>
          </p:cNvSpPr>
          <p:nvPr>
            <p:ph type="title"/>
          </p:nvPr>
        </p:nvSpPr>
        <p:spPr/>
        <p:txBody>
          <a:bodyPr/>
          <a:lstStyle/>
          <a:p>
            <a:r>
              <a:rPr lang="en-IN" dirty="0"/>
              <a:t>Kubernetes Ingress vs </a:t>
            </a:r>
            <a:r>
              <a:rPr lang="en-IN" dirty="0" err="1"/>
              <a:t>LoadBalancer</a:t>
            </a:r>
            <a:r>
              <a:rPr lang="en-IN" dirty="0"/>
              <a:t> vs </a:t>
            </a:r>
            <a:r>
              <a:rPr lang="en-IN" dirty="0" err="1"/>
              <a:t>NodePort</a:t>
            </a:r>
            <a:endParaRPr lang="en-IN" dirty="0"/>
          </a:p>
        </p:txBody>
      </p:sp>
      <p:pic>
        <p:nvPicPr>
          <p:cNvPr id="3074" name="Picture 2" descr="loadbalancer in kubernetes">
            <a:extLst>
              <a:ext uri="{FF2B5EF4-FFF2-40B4-BE49-F238E27FC236}">
                <a16:creationId xmlns:a16="http://schemas.microsoft.com/office/drawing/2014/main" id="{185452C6-919A-42D7-8BE0-2515D7E94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798" y="1295400"/>
            <a:ext cx="638968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2836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EDB5133-49B5-451F-A742-AABCD3AE8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594287"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7FF360-F046-4EDB-B4EB-CB9E3614E2B0}"/>
              </a:ext>
            </a:extLst>
          </p:cNvPr>
          <p:cNvSpPr txBox="1"/>
          <p:nvPr/>
        </p:nvSpPr>
        <p:spPr>
          <a:xfrm>
            <a:off x="2667000" y="585231"/>
            <a:ext cx="3124573" cy="523220"/>
          </a:xfrm>
          <a:prstGeom prst="rect">
            <a:avLst/>
          </a:prstGeom>
          <a:noFill/>
        </p:spPr>
        <p:txBody>
          <a:bodyPr wrap="none" rtlCol="0">
            <a:spAutoFit/>
          </a:bodyPr>
          <a:lstStyle/>
          <a:p>
            <a:r>
              <a:rPr lang="en-IN" sz="2800" dirty="0">
                <a:solidFill>
                  <a:srgbClr val="FF0000"/>
                </a:solidFill>
              </a:rPr>
              <a:t>Ingress Controller </a:t>
            </a:r>
          </a:p>
        </p:txBody>
      </p:sp>
    </p:spTree>
    <p:extLst>
      <p:ext uri="{BB962C8B-B14F-4D97-AF65-F5344CB8AC3E}">
        <p14:creationId xmlns:p14="http://schemas.microsoft.com/office/powerpoint/2010/main" val="2601630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8B32-73F3-4F66-A916-93DCBF6BFBBE}"/>
              </a:ext>
            </a:extLst>
          </p:cNvPr>
          <p:cNvSpPr>
            <a:spLocks noGrp="1"/>
          </p:cNvSpPr>
          <p:nvPr>
            <p:ph type="title"/>
          </p:nvPr>
        </p:nvSpPr>
        <p:spPr/>
        <p:txBody>
          <a:bodyPr/>
          <a:lstStyle/>
          <a:p>
            <a:r>
              <a:rPr lang="en-IN" dirty="0"/>
              <a:t>Docker Security</a:t>
            </a:r>
          </a:p>
        </p:txBody>
      </p:sp>
      <p:sp>
        <p:nvSpPr>
          <p:cNvPr id="3" name="Content Placeholder 2">
            <a:extLst>
              <a:ext uri="{FF2B5EF4-FFF2-40B4-BE49-F238E27FC236}">
                <a16:creationId xmlns:a16="http://schemas.microsoft.com/office/drawing/2014/main" id="{1BFE793D-AB3C-4289-AF43-F876FDA928EF}"/>
              </a:ext>
            </a:extLst>
          </p:cNvPr>
          <p:cNvSpPr>
            <a:spLocks noGrp="1"/>
          </p:cNvSpPr>
          <p:nvPr>
            <p:ph sz="quarter" idx="12"/>
          </p:nvPr>
        </p:nvSpPr>
        <p:spPr/>
        <p:txBody>
          <a:bodyPr>
            <a:normAutofit fontScale="85000" lnSpcReduction="20000"/>
          </a:bodyPr>
          <a:lstStyle/>
          <a:p>
            <a:r>
              <a:rPr lang="en-US" dirty="0"/>
              <a:t>Docker container security is more complicated, largely because a typical Docker environment has many more moving parts. Those parts include:</a:t>
            </a:r>
          </a:p>
          <a:p>
            <a:pPr lvl="1"/>
            <a:r>
              <a:rPr lang="en-US" dirty="0"/>
              <a:t>Your containers. You probably have multiple Docker container images, each hosting individual microservices. You probably also have multiple instances of each image running at a given time. Each of those images and instances needs to be secured and monitored separately.</a:t>
            </a:r>
          </a:p>
          <a:p>
            <a:pPr lvl="1"/>
            <a:r>
              <a:rPr lang="en-US" dirty="0"/>
              <a:t>The Docker daemon, which needs to be secured to keep the containers it hosts safe.</a:t>
            </a:r>
          </a:p>
          <a:p>
            <a:pPr lvl="1"/>
            <a:r>
              <a:rPr lang="en-US" dirty="0"/>
              <a:t>The host server, which could be bare metal or a virtual machine.</a:t>
            </a:r>
          </a:p>
          <a:p>
            <a:pPr lvl="1"/>
            <a:r>
              <a:rPr lang="en-US" dirty="0"/>
              <a:t>If you host your containers in the cloud using a service like ECS, that is another layer to secure.</a:t>
            </a:r>
          </a:p>
          <a:p>
            <a:pPr lvl="1"/>
            <a:r>
              <a:rPr lang="en-US" dirty="0"/>
              <a:t>Overlay networks and APIs that facilitate communication between containers.</a:t>
            </a:r>
          </a:p>
          <a:p>
            <a:pPr lvl="1"/>
            <a:r>
              <a:rPr lang="en-US" dirty="0"/>
              <a:t>Data volumes or other storage systems that exist externally from your containers</a:t>
            </a:r>
            <a:endParaRPr lang="en-IN" dirty="0"/>
          </a:p>
        </p:txBody>
      </p:sp>
    </p:spTree>
    <p:extLst>
      <p:ext uri="{BB962C8B-B14F-4D97-AF65-F5344CB8AC3E}">
        <p14:creationId xmlns:p14="http://schemas.microsoft.com/office/powerpoint/2010/main" val="40839451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8B32-73F3-4F66-A916-93DCBF6BFBBE}"/>
              </a:ext>
            </a:extLst>
          </p:cNvPr>
          <p:cNvSpPr>
            <a:spLocks noGrp="1"/>
          </p:cNvSpPr>
          <p:nvPr>
            <p:ph type="title"/>
          </p:nvPr>
        </p:nvSpPr>
        <p:spPr/>
        <p:txBody>
          <a:bodyPr/>
          <a:lstStyle/>
          <a:p>
            <a:r>
              <a:rPr lang="en-IN" dirty="0"/>
              <a:t>Docker Security</a:t>
            </a:r>
          </a:p>
        </p:txBody>
      </p:sp>
      <p:pic>
        <p:nvPicPr>
          <p:cNvPr id="4098" name="Picture 2">
            <a:extLst>
              <a:ext uri="{FF2B5EF4-FFF2-40B4-BE49-F238E27FC236}">
                <a16:creationId xmlns:a16="http://schemas.microsoft.com/office/drawing/2014/main" id="{6DE6D996-3DFF-4F0C-B8D8-DDC71FB5E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0163"/>
            <a:ext cx="9144000" cy="171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9757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FF535-A8F7-4F15-992B-E8AC8EB225EB}"/>
              </a:ext>
            </a:extLst>
          </p:cNvPr>
          <p:cNvSpPr>
            <a:spLocks noGrp="1"/>
          </p:cNvSpPr>
          <p:nvPr>
            <p:ph sz="quarter" idx="12"/>
          </p:nvPr>
        </p:nvSpPr>
        <p:spPr/>
        <p:txBody>
          <a:bodyPr>
            <a:normAutofit/>
          </a:bodyPr>
          <a:lstStyle/>
          <a:p>
            <a:r>
              <a:rPr lang="en-US" dirty="0"/>
              <a:t>Whether image comes from an official one, such as NGINX, Redis, Ubuntu, or Alpine Linux; or one from a total stranger.</a:t>
            </a:r>
          </a:p>
          <a:p>
            <a:r>
              <a:rPr lang="en-US" dirty="0"/>
              <a:t>USE PRIVATE OR TRUSTED REPOSITORIES</a:t>
            </a:r>
          </a:p>
          <a:p>
            <a:r>
              <a:rPr lang="en-US" dirty="0"/>
              <a:t>In Docker Hub, the images are always scanned and reviewed by Docker’s Security Scanning Service.</a:t>
            </a:r>
          </a:p>
          <a:p>
            <a:r>
              <a:rPr lang="en-US" dirty="0"/>
              <a:t>Docker Cloud and Docker Hub can scan images in private repositories to verify that they are free from known security vulnerabilities or exposures, and report the results of the scan for each image tag.</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26333228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FF535-A8F7-4F15-992B-E8AC8EB225EB}"/>
              </a:ext>
            </a:extLst>
          </p:cNvPr>
          <p:cNvSpPr>
            <a:spLocks noGrp="1"/>
          </p:cNvSpPr>
          <p:nvPr>
            <p:ph sz="quarter" idx="12"/>
          </p:nvPr>
        </p:nvSpPr>
        <p:spPr/>
        <p:txBody>
          <a:bodyPr>
            <a:normAutofit/>
          </a:bodyPr>
          <a:lstStyle/>
          <a:p>
            <a:r>
              <a:rPr lang="en-US" dirty="0"/>
              <a:t>USE DOCKER CONTENT TRUST</a:t>
            </a:r>
          </a:p>
          <a:p>
            <a:r>
              <a:rPr lang="en-US" dirty="0"/>
              <a:t>Before a publisher pushes an image to a remote registry, Docker Engine signs the image locally with the publisher’s private key. </a:t>
            </a:r>
          </a:p>
          <a:p>
            <a:r>
              <a:rPr lang="en-US" dirty="0"/>
              <a:t>When you later pull this image, Docker Engine uses the publisher’s public key to verify that the image you are about to run is exactly what the publisher created, has not been tampered with and is up to date.</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5443004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FF535-A8F7-4F15-992B-E8AC8EB225EB}"/>
              </a:ext>
            </a:extLst>
          </p:cNvPr>
          <p:cNvSpPr>
            <a:spLocks noGrp="1"/>
          </p:cNvSpPr>
          <p:nvPr>
            <p:ph sz="quarter" idx="12"/>
          </p:nvPr>
        </p:nvSpPr>
        <p:spPr/>
        <p:txBody>
          <a:bodyPr>
            <a:normAutofit/>
          </a:bodyPr>
          <a:lstStyle/>
          <a:p>
            <a:r>
              <a:rPr lang="en-US" dirty="0"/>
              <a:t>Docker Bench Security</a:t>
            </a:r>
          </a:p>
          <a:p>
            <a:r>
              <a:rPr lang="en-US" dirty="0"/>
              <a:t>The tool was based on the recommendations in the CIS Docker 1.13 Benchmark, and run checks against the following six areas:</a:t>
            </a:r>
          </a:p>
          <a:p>
            <a:pPr lvl="1"/>
            <a:r>
              <a:rPr lang="en-IN" dirty="0"/>
              <a:t>Host configuration</a:t>
            </a:r>
          </a:p>
          <a:p>
            <a:pPr lvl="1"/>
            <a:r>
              <a:rPr lang="en-IN" dirty="0"/>
              <a:t>Docker daemon configuration</a:t>
            </a:r>
          </a:p>
          <a:p>
            <a:pPr lvl="1"/>
            <a:r>
              <a:rPr lang="en-IN" dirty="0"/>
              <a:t>Docker daemon configuration files</a:t>
            </a:r>
          </a:p>
          <a:p>
            <a:pPr lvl="1"/>
            <a:r>
              <a:rPr lang="en-IN" dirty="0"/>
              <a:t>Container images and build files</a:t>
            </a:r>
          </a:p>
          <a:p>
            <a:pPr lvl="1"/>
            <a:r>
              <a:rPr lang="en-IN" dirty="0"/>
              <a:t>Container runtime</a:t>
            </a:r>
          </a:p>
          <a:p>
            <a:pPr lvl="1"/>
            <a:r>
              <a:rPr lang="en-IN" dirty="0"/>
              <a:t>Docker security operations</a:t>
            </a:r>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25155438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pic>
        <p:nvPicPr>
          <p:cNvPr id="11" name="Picture 10">
            <a:extLst>
              <a:ext uri="{FF2B5EF4-FFF2-40B4-BE49-F238E27FC236}">
                <a16:creationId xmlns:a16="http://schemas.microsoft.com/office/drawing/2014/main" id="{0B752419-F245-411F-AF7B-449AF1868C2D}"/>
              </a:ext>
            </a:extLst>
          </p:cNvPr>
          <p:cNvPicPr>
            <a:picLocks noChangeAspect="1"/>
          </p:cNvPicPr>
          <p:nvPr/>
        </p:nvPicPr>
        <p:blipFill>
          <a:blip r:embed="rId2"/>
          <a:stretch>
            <a:fillRect/>
          </a:stretch>
        </p:blipFill>
        <p:spPr>
          <a:xfrm>
            <a:off x="0" y="1295400"/>
            <a:ext cx="9144000" cy="5143500"/>
          </a:xfrm>
          <a:prstGeom prst="rect">
            <a:avLst/>
          </a:prstGeom>
        </p:spPr>
      </p:pic>
    </p:spTree>
    <p:extLst>
      <p:ext uri="{BB962C8B-B14F-4D97-AF65-F5344CB8AC3E}">
        <p14:creationId xmlns:p14="http://schemas.microsoft.com/office/powerpoint/2010/main" val="1628593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pic>
        <p:nvPicPr>
          <p:cNvPr id="9" name="Picture 8">
            <a:extLst>
              <a:ext uri="{FF2B5EF4-FFF2-40B4-BE49-F238E27FC236}">
                <a16:creationId xmlns:a16="http://schemas.microsoft.com/office/drawing/2014/main" id="{D02FA9AE-86FF-431E-A3CD-C9925EF96704}"/>
              </a:ext>
            </a:extLst>
          </p:cNvPr>
          <p:cNvPicPr>
            <a:picLocks noChangeAspect="1"/>
          </p:cNvPicPr>
          <p:nvPr/>
        </p:nvPicPr>
        <p:blipFill rotWithShape="1">
          <a:blip r:embed="rId2"/>
          <a:srcRect b="3704"/>
          <a:stretch/>
        </p:blipFill>
        <p:spPr>
          <a:xfrm>
            <a:off x="-8335" y="1371600"/>
            <a:ext cx="9144000" cy="4953000"/>
          </a:xfrm>
          <a:prstGeom prst="rect">
            <a:avLst/>
          </a:prstGeom>
        </p:spPr>
      </p:pic>
    </p:spTree>
    <p:extLst>
      <p:ext uri="{BB962C8B-B14F-4D97-AF65-F5344CB8AC3E}">
        <p14:creationId xmlns:p14="http://schemas.microsoft.com/office/powerpoint/2010/main" val="23292245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p:txBody>
          <a:bodyPr>
            <a:normAutofit fontScale="92500" lnSpcReduction="10000"/>
          </a:bodyPr>
          <a:lstStyle/>
          <a:p>
            <a:r>
              <a:rPr lang="en-US" dirty="0"/>
              <a:t>With respect to Docker focus on two points:</a:t>
            </a:r>
          </a:p>
          <a:p>
            <a:pPr lvl="1"/>
            <a:r>
              <a:rPr lang="en-US" dirty="0"/>
              <a:t>Containers running in privileged mode</a:t>
            </a:r>
          </a:p>
          <a:p>
            <a:pPr lvl="1"/>
            <a:r>
              <a:rPr lang="en-US" dirty="0"/>
              <a:t> Excess privileges used by containers</a:t>
            </a:r>
          </a:p>
          <a:p>
            <a:r>
              <a:rPr lang="en-US" dirty="0"/>
              <a:t>Starting with the first point, you can run a Docker container with the --privileged switch.</a:t>
            </a:r>
          </a:p>
          <a:p>
            <a:r>
              <a:rPr lang="en-US" dirty="0"/>
              <a:t>What this does is give extended privileges to this container.</a:t>
            </a:r>
          </a:p>
          <a:p>
            <a:r>
              <a:rPr lang="en-US" dirty="0"/>
              <a:t>It gives all capabilities to the container, and it also lifts all the limitations enforced by the device </a:t>
            </a:r>
            <a:r>
              <a:rPr lang="en-US" dirty="0" err="1"/>
              <a:t>cgroup</a:t>
            </a:r>
            <a:r>
              <a:rPr lang="en-US" dirty="0"/>
              <a:t> controller. </a:t>
            </a:r>
          </a:p>
          <a:p>
            <a:r>
              <a:rPr lang="en-US" dirty="0"/>
              <a:t>In other words, the container can then do almost everything that the host can do. </a:t>
            </a:r>
          </a:p>
          <a:p>
            <a:r>
              <a:rPr lang="en-US" dirty="0"/>
              <a:t>This flag exists to allow special use-cases, like running Docker within Docker.</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9211004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lnSpcReduction="10000"/>
          </a:bodyPr>
          <a:lstStyle/>
          <a:p>
            <a:r>
              <a:rPr lang="en-US" dirty="0"/>
              <a:t>DROP UNNECESSARY PRIVILEGES AND CAPABILITIES.</a:t>
            </a:r>
          </a:p>
          <a:p>
            <a:r>
              <a:rPr lang="en-US" dirty="0"/>
              <a:t>Consider these questions:</a:t>
            </a:r>
          </a:p>
          <a:p>
            <a:r>
              <a:rPr lang="en-US" dirty="0"/>
              <a:t>What kind of network connectivity does your application need?</a:t>
            </a:r>
          </a:p>
          <a:p>
            <a:r>
              <a:rPr lang="en-US" dirty="0"/>
              <a:t>Does it need raw socket access?</a:t>
            </a:r>
          </a:p>
          <a:p>
            <a:r>
              <a:rPr lang="en-US" dirty="0"/>
              <a:t>Does it need to send and receive UDP requests? If not, then deny it those capabilities.</a:t>
            </a:r>
          </a:p>
          <a:p>
            <a:r>
              <a:rPr lang="en-US" dirty="0"/>
              <a:t>If not, then deny it those capabilities.</a:t>
            </a:r>
          </a:p>
          <a:p>
            <a:r>
              <a:rPr lang="en-US" dirty="0"/>
              <a:t>To do so, make use of the --cap-drop and --cap-add switches.</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961694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EF2254-AA3A-41BB-B3CA-633E4842066D}"/>
              </a:ext>
            </a:extLst>
          </p:cNvPr>
          <p:cNvSpPr>
            <a:spLocks noGrp="1"/>
          </p:cNvSpPr>
          <p:nvPr>
            <p:ph type="title"/>
          </p:nvPr>
        </p:nvSpPr>
        <p:spPr/>
        <p:txBody>
          <a:bodyPr/>
          <a:lstStyle/>
          <a:p>
            <a:r>
              <a:rPr lang="en-IN" dirty="0"/>
              <a:t>Kubernetes Ingress vs </a:t>
            </a:r>
            <a:r>
              <a:rPr lang="en-IN" dirty="0" err="1"/>
              <a:t>LoadBalancer</a:t>
            </a:r>
            <a:r>
              <a:rPr lang="en-IN" dirty="0"/>
              <a:t> vs </a:t>
            </a:r>
            <a:r>
              <a:rPr lang="en-IN" dirty="0" err="1"/>
              <a:t>NodePort</a:t>
            </a:r>
            <a:endParaRPr lang="en-IN" dirty="0"/>
          </a:p>
        </p:txBody>
      </p:sp>
      <p:pic>
        <p:nvPicPr>
          <p:cNvPr id="4098" name="Picture 2" descr="ingress in kubernetes">
            <a:extLst>
              <a:ext uri="{FF2B5EF4-FFF2-40B4-BE49-F238E27FC236}">
                <a16:creationId xmlns:a16="http://schemas.microsoft.com/office/drawing/2014/main" id="{D442E4B1-EA22-4BFB-A7BB-2F36D735C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40" y="1371600"/>
            <a:ext cx="780732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0115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a:bodyPr>
          <a:lstStyle/>
          <a:p>
            <a:r>
              <a:rPr lang="en-US" dirty="0"/>
              <a:t>docker run \</a:t>
            </a:r>
          </a:p>
          <a:p>
            <a:r>
              <a:rPr lang="en-US" dirty="0"/>
              <a:t>--cap-drop SETPCAP \</a:t>
            </a:r>
          </a:p>
          <a:p>
            <a:r>
              <a:rPr lang="en-US" dirty="0"/>
              <a:t>--cap-drop NET_BIND_SERVICE \</a:t>
            </a:r>
          </a:p>
          <a:p>
            <a:r>
              <a:rPr lang="en-US" dirty="0"/>
              <a:t>--cap-add SYS_MODULE \</a:t>
            </a:r>
          </a:p>
          <a:p>
            <a:r>
              <a:rPr lang="en-US" dirty="0"/>
              <a:t>-</a:t>
            </a:r>
            <a:r>
              <a:rPr lang="en-US" dirty="0" err="1"/>
              <a:t>ti</a:t>
            </a:r>
            <a:r>
              <a:rPr lang="en-US" dirty="0"/>
              <a:t> /bin/</a:t>
            </a:r>
            <a:r>
              <a:rPr lang="en-US" dirty="0" err="1"/>
              <a:t>sh</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18863743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a:bodyPr>
          <a:lstStyle/>
          <a:p>
            <a:r>
              <a:rPr lang="en-US" dirty="0"/>
              <a:t>System Security</a:t>
            </a:r>
          </a:p>
          <a:p>
            <a:r>
              <a:rPr lang="en-US" dirty="0"/>
              <a:t>While Docker is increasingly very safe by default, thanks to having namespaces and </a:t>
            </a:r>
            <a:r>
              <a:rPr lang="en-US" dirty="0" err="1"/>
              <a:t>cgroups</a:t>
            </a:r>
            <a:r>
              <a:rPr lang="en-US" dirty="0"/>
              <a:t> as its foundation, you don’t need to only rely on these features.</a:t>
            </a:r>
          </a:p>
          <a:p>
            <a:r>
              <a:rPr lang="en-US" dirty="0"/>
              <a:t>You can go further and make use of other Linux security options, such as </a:t>
            </a:r>
            <a:r>
              <a:rPr lang="en-US" dirty="0" err="1"/>
              <a:t>AppArmor</a:t>
            </a:r>
            <a:r>
              <a:rPr lang="en-US" dirty="0"/>
              <a:t>, </a:t>
            </a:r>
            <a:r>
              <a:rPr lang="en-US" dirty="0" err="1"/>
              <a:t>SELinux</a:t>
            </a:r>
            <a:r>
              <a:rPr lang="en-US" dirty="0"/>
              <a:t>, </a:t>
            </a:r>
            <a:r>
              <a:rPr lang="en-US" dirty="0" err="1"/>
              <a:t>grsecurity</a:t>
            </a:r>
            <a:r>
              <a:rPr lang="en-US" dirty="0"/>
              <a:t> and Seccomp.</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3035485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a:bodyPr>
          <a:lstStyle/>
          <a:p>
            <a:r>
              <a:rPr lang="en-US" dirty="0"/>
              <a:t>App Armor is a Linux kernel security module that allows the system administrator to restrict programs’ capabilities with per-program profiles. </a:t>
            </a:r>
          </a:p>
          <a:p>
            <a:r>
              <a:rPr lang="en-US" dirty="0"/>
              <a:t>Profiles can allow capabilities like network access, raw socket access, and the permission to read, write, or execute files on matching paths.</a:t>
            </a:r>
          </a:p>
          <a:p>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8947221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a:bodyPr>
          <a:lstStyle/>
          <a:p>
            <a:r>
              <a:rPr lang="en-US" dirty="0"/>
              <a:t>Limit Available Resource Consumption</a:t>
            </a:r>
          </a:p>
          <a:p>
            <a:r>
              <a:rPr lang="en-US" dirty="0"/>
              <a:t>What does your application need?</a:t>
            </a:r>
          </a:p>
          <a:p>
            <a:r>
              <a:rPr lang="en-US" dirty="0"/>
              <a:t>Is it a quite light application, requiring no more than</a:t>
            </a:r>
          </a:p>
          <a:p>
            <a:r>
              <a:rPr lang="en-US" dirty="0"/>
              <a:t>50MB of memory?</a:t>
            </a:r>
          </a:p>
          <a:p>
            <a:r>
              <a:rPr lang="en-US" dirty="0"/>
              <a:t>Then why let it access more?</a:t>
            </a:r>
          </a:p>
          <a:p>
            <a:r>
              <a:rPr lang="en-US" dirty="0"/>
              <a:t>Does it perform more intensive processing, requiring 4+ CPUs?</a:t>
            </a:r>
          </a:p>
          <a:p>
            <a:r>
              <a:rPr lang="en-US" dirty="0"/>
              <a:t>Then allow it to have access to that.</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20935389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a:bodyPr>
          <a:lstStyle/>
          <a:p>
            <a:r>
              <a:rPr lang="en-US" dirty="0"/>
              <a:t>Assuming that analysis, profiling, and benchmarking are part of your continuous development processes, then this information will be readily available.</a:t>
            </a:r>
          </a:p>
          <a:p>
            <a:r>
              <a:rPr lang="en-US" dirty="0"/>
              <a:t>As a result, when deploying your containers, ensure that they only have the resources that they need.</a:t>
            </a:r>
          </a:p>
          <a:p>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14849586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a:bodyPr>
          <a:lstStyle/>
          <a:p>
            <a:r>
              <a:rPr lang="en-US" dirty="0"/>
              <a:t>To do so, use the applicable docker run switches, such as the following:</a:t>
            </a:r>
          </a:p>
          <a:p>
            <a:r>
              <a:rPr lang="en-US" dirty="0"/>
              <a:t>-m / --memory: Set a memory limit  --memory-reservation: Set a soft memory limit</a:t>
            </a:r>
          </a:p>
          <a:p>
            <a:r>
              <a:rPr lang="en-US" dirty="0"/>
              <a:t>--kernel-memory: Set a kernel memory limit</a:t>
            </a:r>
          </a:p>
          <a:p>
            <a:r>
              <a:rPr lang="en-US" dirty="0"/>
              <a:t>--</a:t>
            </a:r>
            <a:r>
              <a:rPr lang="en-US" dirty="0" err="1"/>
              <a:t>cpus</a:t>
            </a:r>
            <a:r>
              <a:rPr lang="en-US" dirty="0"/>
              <a:t>: Limit the number of CPUs </a:t>
            </a:r>
          </a:p>
          <a:p>
            <a:r>
              <a:rPr lang="en-US" dirty="0"/>
              <a:t>--device-read-bps: Limit the read rate from a device</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39548447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fontScale="92500" lnSpcReduction="10000"/>
          </a:bodyPr>
          <a:lstStyle/>
          <a:p>
            <a:r>
              <a:rPr lang="en-US" dirty="0"/>
              <a:t>Large Attack Surfaces</a:t>
            </a:r>
          </a:p>
          <a:p>
            <a:r>
              <a:rPr lang="en-US" dirty="0"/>
              <a:t>As Docker allows you to create and deploy applications so quickly — as well as to destroy them with equal ease — it can be difficult to know exactly what applications your organization has deployed.</a:t>
            </a:r>
          </a:p>
          <a:p>
            <a:r>
              <a:rPr lang="en-US" dirty="0"/>
              <a:t>Given that, the potential of a large attack surface grows. Not sure about the deployment statistics of your organization?</a:t>
            </a:r>
          </a:p>
          <a:p>
            <a:r>
              <a:rPr lang="en-US" dirty="0"/>
              <a:t>To help you out, ask yourself the following questions:</a:t>
            </a:r>
          </a:p>
          <a:p>
            <a:r>
              <a:rPr lang="en-US" dirty="0"/>
              <a:t>What applications are currently deployed by your organization?</a:t>
            </a:r>
          </a:p>
          <a:p>
            <a:r>
              <a:rPr lang="en-US" dirty="0"/>
              <a:t>Who deployed them?</a:t>
            </a:r>
          </a:p>
          <a:p>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7631929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a:bodyPr>
          <a:lstStyle/>
          <a:p>
            <a:r>
              <a:rPr lang="en-US" dirty="0"/>
              <a:t>When were they deployed?</a:t>
            </a:r>
          </a:p>
          <a:p>
            <a:r>
              <a:rPr lang="en-US" dirty="0"/>
              <a:t>Why were they deployed?</a:t>
            </a:r>
          </a:p>
          <a:p>
            <a:r>
              <a:rPr lang="en-US" dirty="0"/>
              <a:t>How long are they to be deployed for?</a:t>
            </a:r>
          </a:p>
          <a:p>
            <a:r>
              <a:rPr lang="en-US" dirty="0"/>
              <a:t>Who’s responsible for them?</a:t>
            </a:r>
          </a:p>
          <a:p>
            <a:r>
              <a:rPr lang="en-US" dirty="0"/>
              <a:t>When was a security scan last run on them?</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38479040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4CCFC-040F-4EA6-B8DA-E4E2AE6A3F92}"/>
              </a:ext>
            </a:extLst>
          </p:cNvPr>
          <p:cNvSpPr>
            <a:spLocks noGrp="1"/>
          </p:cNvSpPr>
          <p:nvPr>
            <p:ph sz="quarter" idx="12"/>
          </p:nvPr>
        </p:nvSpPr>
        <p:spPr>
          <a:xfrm>
            <a:off x="457201" y="1381124"/>
            <a:ext cx="8228012" cy="5019675"/>
          </a:xfrm>
        </p:spPr>
        <p:txBody>
          <a:bodyPr>
            <a:normAutofit/>
          </a:bodyPr>
          <a:lstStyle/>
          <a:p>
            <a:r>
              <a:rPr lang="en-US" dirty="0"/>
              <a:t>IMPLEMENT AN AUDIT TRAIL WITH PROPER LOGGING</a:t>
            </a:r>
          </a:p>
          <a:p>
            <a:r>
              <a:rPr lang="en-US" dirty="0"/>
              <a:t>As with audit trails within applications, such as when a user created their account when it was activated, and when the user last updated their password, and those more widely within organizations, consider implementing an audit trail around every container that your organization creates and deploys.</a:t>
            </a:r>
            <a:endParaRPr lang="en-IN" dirty="0"/>
          </a:p>
        </p:txBody>
      </p:sp>
      <p:sp>
        <p:nvSpPr>
          <p:cNvPr id="2" name="Title 1">
            <a:extLst>
              <a:ext uri="{FF2B5EF4-FFF2-40B4-BE49-F238E27FC236}">
                <a16:creationId xmlns:a16="http://schemas.microsoft.com/office/drawing/2014/main" id="{525C699F-1B54-484F-923D-9BCF22DC3A5C}"/>
              </a:ext>
            </a:extLst>
          </p:cNvPr>
          <p:cNvSpPr>
            <a:spLocks noGrp="1"/>
          </p:cNvSpPr>
          <p:nvPr>
            <p:ph type="title"/>
          </p:nvPr>
        </p:nvSpPr>
        <p:spPr/>
        <p:txBody>
          <a:bodyPr/>
          <a:lstStyle/>
          <a:p>
            <a:r>
              <a:rPr lang="en-IN" dirty="0"/>
              <a:t>Docker Security</a:t>
            </a:r>
          </a:p>
        </p:txBody>
      </p:sp>
    </p:spTree>
    <p:extLst>
      <p:ext uri="{BB962C8B-B14F-4D97-AF65-F5344CB8AC3E}">
        <p14:creationId xmlns:p14="http://schemas.microsoft.com/office/powerpoint/2010/main" val="27632975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B02FAB-A11B-4238-8179-D2440562BCEC}"/>
              </a:ext>
            </a:extLst>
          </p:cNvPr>
          <p:cNvSpPr>
            <a:spLocks noGrp="1"/>
          </p:cNvSpPr>
          <p:nvPr>
            <p:ph sz="quarter" idx="12"/>
          </p:nvPr>
        </p:nvSpPr>
        <p:spPr/>
        <p:txBody>
          <a:bodyPr/>
          <a:lstStyle/>
          <a:p>
            <a:r>
              <a:rPr lang="en-IN" dirty="0"/>
              <a:t>Mutual Authentication</a:t>
            </a:r>
          </a:p>
          <a:p>
            <a:pPr lvl="1"/>
            <a:r>
              <a:rPr lang="en-US" dirty="0"/>
              <a:t>Mutual authentication is also known as 2-way authentication. It is a process in which both the client and server verify each others identity via a Certificate Authority.</a:t>
            </a:r>
          </a:p>
          <a:p>
            <a:r>
              <a:rPr lang="en-US" dirty="0"/>
              <a:t>Mutual SSL authentication or certificate based mutual authentication refers to two parties authenticating each other through verifying the provided digital certificate so that both parties are assured of the others’ identity.</a:t>
            </a:r>
            <a:endParaRPr lang="en-IN" dirty="0"/>
          </a:p>
        </p:txBody>
      </p:sp>
      <p:sp>
        <p:nvSpPr>
          <p:cNvPr id="3" name="Title 2">
            <a:extLst>
              <a:ext uri="{FF2B5EF4-FFF2-40B4-BE49-F238E27FC236}">
                <a16:creationId xmlns:a16="http://schemas.microsoft.com/office/drawing/2014/main" id="{B54112E0-C1A8-4B74-B1BB-E0FADCAA5349}"/>
              </a:ext>
            </a:extLst>
          </p:cNvPr>
          <p:cNvSpPr>
            <a:spLocks noGrp="1"/>
          </p:cNvSpPr>
          <p:nvPr>
            <p:ph type="title"/>
          </p:nvPr>
        </p:nvSpPr>
        <p:spPr/>
        <p:txBody>
          <a:bodyPr/>
          <a:lstStyle/>
          <a:p>
            <a:r>
              <a:rPr lang="en-US" dirty="0"/>
              <a:t>Configuring Certificate-Based Mutual Authentication with Kubernetes Ingress-Nginx</a:t>
            </a:r>
            <a:endParaRPr lang="en-IN" dirty="0"/>
          </a:p>
        </p:txBody>
      </p:sp>
    </p:spTree>
    <p:extLst>
      <p:ext uri="{BB962C8B-B14F-4D97-AF65-F5344CB8AC3E}">
        <p14:creationId xmlns:p14="http://schemas.microsoft.com/office/powerpoint/2010/main" val="4136190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151CEB-877C-4225-8042-A10955249C26}"/>
              </a:ext>
            </a:extLst>
          </p:cNvPr>
          <p:cNvSpPr>
            <a:spLocks noGrp="1"/>
          </p:cNvSpPr>
          <p:nvPr>
            <p:ph sz="quarter" idx="12"/>
          </p:nvPr>
        </p:nvSpPr>
        <p:spPr/>
        <p:txBody>
          <a:bodyPr/>
          <a:lstStyle/>
          <a:p>
            <a:r>
              <a:rPr lang="en-IN" dirty="0"/>
              <a:t>ingress installation</a:t>
            </a:r>
          </a:p>
          <a:p>
            <a:r>
              <a:rPr lang="en-IN" dirty="0" err="1"/>
              <a:t>kubectl</a:t>
            </a:r>
            <a:r>
              <a:rPr lang="en-IN" dirty="0"/>
              <a:t> apply -f https://raw.githubusercontent.com/kubernetes/ingress-nginx/controller-v0.41.2/deploy/static/provider/cloud/deploy.yaml</a:t>
            </a:r>
          </a:p>
          <a:p>
            <a:endParaRPr lang="en-IN" dirty="0"/>
          </a:p>
          <a:p>
            <a:r>
              <a:rPr lang="en-IN" dirty="0"/>
              <a:t>verify installation</a:t>
            </a:r>
          </a:p>
          <a:p>
            <a:r>
              <a:rPr lang="en-IN" dirty="0" err="1"/>
              <a:t>kubectl</a:t>
            </a:r>
            <a:r>
              <a:rPr lang="en-IN" dirty="0"/>
              <a:t> get pods -n ingress-</a:t>
            </a:r>
            <a:r>
              <a:rPr lang="en-IN" dirty="0" err="1"/>
              <a:t>nginx</a:t>
            </a:r>
            <a:r>
              <a:rPr lang="en-IN" dirty="0"/>
              <a:t> -l app.kubernetes.io/name=ingress-</a:t>
            </a:r>
            <a:r>
              <a:rPr lang="en-IN" dirty="0" err="1"/>
              <a:t>nginx</a:t>
            </a:r>
            <a:r>
              <a:rPr lang="en-IN" dirty="0"/>
              <a:t> --watch</a:t>
            </a:r>
          </a:p>
        </p:txBody>
      </p:sp>
      <p:sp>
        <p:nvSpPr>
          <p:cNvPr id="3" name="Title 2">
            <a:extLst>
              <a:ext uri="{FF2B5EF4-FFF2-40B4-BE49-F238E27FC236}">
                <a16:creationId xmlns:a16="http://schemas.microsoft.com/office/drawing/2014/main" id="{2BC806F9-ADD9-4B6A-AE0E-7B7AA61114DC}"/>
              </a:ext>
            </a:extLst>
          </p:cNvPr>
          <p:cNvSpPr>
            <a:spLocks noGrp="1"/>
          </p:cNvSpPr>
          <p:nvPr>
            <p:ph type="title"/>
          </p:nvPr>
        </p:nvSpPr>
        <p:spPr/>
        <p:txBody>
          <a:bodyPr/>
          <a:lstStyle/>
          <a:p>
            <a:r>
              <a:rPr lang="en-IN" dirty="0" err="1"/>
              <a:t>Loadbalance</a:t>
            </a:r>
            <a:r>
              <a:rPr lang="en-IN" dirty="0"/>
              <a:t> and Routing - Ingress</a:t>
            </a:r>
          </a:p>
        </p:txBody>
      </p:sp>
    </p:spTree>
    <p:extLst>
      <p:ext uri="{BB962C8B-B14F-4D97-AF65-F5344CB8AC3E}">
        <p14:creationId xmlns:p14="http://schemas.microsoft.com/office/powerpoint/2010/main" val="10659268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112E0-C1A8-4B74-B1BB-E0FADCAA5349}"/>
              </a:ext>
            </a:extLst>
          </p:cNvPr>
          <p:cNvSpPr>
            <a:spLocks noGrp="1"/>
          </p:cNvSpPr>
          <p:nvPr>
            <p:ph type="title"/>
          </p:nvPr>
        </p:nvSpPr>
        <p:spPr/>
        <p:txBody>
          <a:bodyPr/>
          <a:lstStyle/>
          <a:p>
            <a:r>
              <a:rPr lang="en-US" dirty="0"/>
              <a:t>Configuring Certificate-Based Mutual Authentication with Kubernetes Ingress-Nginx</a:t>
            </a:r>
            <a:endParaRPr lang="en-IN" dirty="0"/>
          </a:p>
        </p:txBody>
      </p:sp>
      <p:pic>
        <p:nvPicPr>
          <p:cNvPr id="1026" name="Picture 2">
            <a:extLst>
              <a:ext uri="{FF2B5EF4-FFF2-40B4-BE49-F238E27FC236}">
                <a16:creationId xmlns:a16="http://schemas.microsoft.com/office/drawing/2014/main" id="{9CC8FD68-EE62-4C9C-963B-04009E392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6705600" cy="516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6681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58504B-BB8E-4D4E-AE79-AC711285DAC9}"/>
              </a:ext>
            </a:extLst>
          </p:cNvPr>
          <p:cNvSpPr>
            <a:spLocks noGrp="1"/>
          </p:cNvSpPr>
          <p:nvPr>
            <p:ph sz="quarter" idx="12"/>
          </p:nvPr>
        </p:nvSpPr>
        <p:spPr/>
        <p:txBody>
          <a:bodyPr>
            <a:normAutofit fontScale="92500" lnSpcReduction="20000"/>
          </a:bodyPr>
          <a:lstStyle/>
          <a:p>
            <a:r>
              <a:rPr lang="en-IN" dirty="0"/>
              <a:t>Creating the Certificates</a:t>
            </a:r>
          </a:p>
          <a:p>
            <a:r>
              <a:rPr lang="en-US" dirty="0" err="1"/>
              <a:t>CommonName</a:t>
            </a:r>
            <a:r>
              <a:rPr lang="en-US" dirty="0"/>
              <a:t>(CN): Identifies the hostname or owner associated with the certificate.</a:t>
            </a:r>
          </a:p>
          <a:p>
            <a:r>
              <a:rPr lang="en-US" dirty="0"/>
              <a:t>Certificate Authority(CA): A trusted 3rd party that issues Certificates. Usually you would obtain this from a trusted source, but for this example we will just create one. The CN is usually the name of the issuer.</a:t>
            </a:r>
          </a:p>
          <a:p>
            <a:r>
              <a:rPr lang="en-US" dirty="0"/>
              <a:t>Server Certificate: A Certificate used to identify the server. The CN here is the hostname of the server. The Server Certificate is valid only if it is installed on a server where the hostname matches the CN.</a:t>
            </a:r>
          </a:p>
          <a:p>
            <a:r>
              <a:rPr lang="en-US" dirty="0"/>
              <a:t>Client Certificate: A Certificate used to identify a client/user. The CN here is usually the name of the client/user.</a:t>
            </a:r>
            <a:endParaRPr lang="en-IN" dirty="0"/>
          </a:p>
        </p:txBody>
      </p:sp>
      <p:sp>
        <p:nvSpPr>
          <p:cNvPr id="3" name="Title 2">
            <a:extLst>
              <a:ext uri="{FF2B5EF4-FFF2-40B4-BE49-F238E27FC236}">
                <a16:creationId xmlns:a16="http://schemas.microsoft.com/office/drawing/2014/main" id="{462DCA33-813F-4109-8AA3-0E32E520E121}"/>
              </a:ext>
            </a:extLst>
          </p:cNvPr>
          <p:cNvSpPr>
            <a:spLocks noGrp="1"/>
          </p:cNvSpPr>
          <p:nvPr>
            <p:ph type="title"/>
          </p:nvPr>
        </p:nvSpPr>
        <p:spPr/>
        <p:txBody>
          <a:bodyPr/>
          <a:lstStyle/>
          <a:p>
            <a:r>
              <a:rPr lang="en-IN" dirty="0"/>
              <a:t>Setting Up Mutual Authentication</a:t>
            </a:r>
          </a:p>
        </p:txBody>
      </p:sp>
    </p:spTree>
    <p:extLst>
      <p:ext uri="{BB962C8B-B14F-4D97-AF65-F5344CB8AC3E}">
        <p14:creationId xmlns:p14="http://schemas.microsoft.com/office/powerpoint/2010/main" val="2914198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58504B-BB8E-4D4E-AE79-AC711285DAC9}"/>
              </a:ext>
            </a:extLst>
          </p:cNvPr>
          <p:cNvSpPr>
            <a:spLocks noGrp="1"/>
          </p:cNvSpPr>
          <p:nvPr>
            <p:ph sz="quarter" idx="12"/>
          </p:nvPr>
        </p:nvSpPr>
        <p:spPr/>
        <p:txBody>
          <a:bodyPr>
            <a:normAutofit fontScale="77500" lnSpcReduction="20000"/>
          </a:bodyPr>
          <a:lstStyle/>
          <a:p>
            <a:r>
              <a:rPr lang="en-IN" dirty="0"/>
              <a:t> Generate the CA Key and Certificate</a:t>
            </a:r>
          </a:p>
          <a:p>
            <a:r>
              <a:rPr lang="en-IN" dirty="0"/>
              <a:t>$ </a:t>
            </a:r>
            <a:r>
              <a:rPr lang="en-IN" dirty="0" err="1"/>
              <a:t>openssl</a:t>
            </a:r>
            <a:r>
              <a:rPr lang="en-IN" dirty="0"/>
              <a:t> </a:t>
            </a:r>
            <a:r>
              <a:rPr lang="en-IN" dirty="0" err="1"/>
              <a:t>req</a:t>
            </a:r>
            <a:r>
              <a:rPr lang="en-IN" dirty="0"/>
              <a:t> -x509 -sha256 -</a:t>
            </a:r>
            <a:r>
              <a:rPr lang="en-IN" dirty="0" err="1"/>
              <a:t>newkey</a:t>
            </a:r>
            <a:r>
              <a:rPr lang="en-IN" dirty="0"/>
              <a:t> rsa:4096 -</a:t>
            </a:r>
            <a:r>
              <a:rPr lang="en-IN" dirty="0" err="1"/>
              <a:t>keyout</a:t>
            </a:r>
            <a:r>
              <a:rPr lang="en-IN" dirty="0"/>
              <a:t> </a:t>
            </a:r>
            <a:r>
              <a:rPr lang="en-IN" dirty="0" err="1"/>
              <a:t>ca.key</a:t>
            </a:r>
            <a:r>
              <a:rPr lang="en-IN" dirty="0"/>
              <a:t> -out ca.crt -days 356 -nodes -subj '/CN=Fern Cert Authority'</a:t>
            </a:r>
          </a:p>
          <a:p>
            <a:r>
              <a:rPr lang="en-IN" dirty="0"/>
              <a:t># Generate the Server Key, and Certificate and Sign with the CA Certificate</a:t>
            </a:r>
          </a:p>
          <a:p>
            <a:r>
              <a:rPr lang="en-IN" dirty="0"/>
              <a:t>$ </a:t>
            </a:r>
            <a:r>
              <a:rPr lang="en-IN" dirty="0" err="1"/>
              <a:t>openssl</a:t>
            </a:r>
            <a:r>
              <a:rPr lang="en-IN" dirty="0"/>
              <a:t> </a:t>
            </a:r>
            <a:r>
              <a:rPr lang="en-IN" dirty="0" err="1"/>
              <a:t>req</a:t>
            </a:r>
            <a:r>
              <a:rPr lang="en-IN" dirty="0"/>
              <a:t> -new -</a:t>
            </a:r>
            <a:r>
              <a:rPr lang="en-IN" dirty="0" err="1"/>
              <a:t>newkey</a:t>
            </a:r>
            <a:r>
              <a:rPr lang="en-IN" dirty="0"/>
              <a:t> rsa:4096 -</a:t>
            </a:r>
            <a:r>
              <a:rPr lang="en-IN" dirty="0" err="1"/>
              <a:t>keyout</a:t>
            </a:r>
            <a:r>
              <a:rPr lang="en-IN" dirty="0"/>
              <a:t> </a:t>
            </a:r>
            <a:r>
              <a:rPr lang="en-IN" dirty="0" err="1"/>
              <a:t>server.key</a:t>
            </a:r>
            <a:r>
              <a:rPr lang="en-IN" dirty="0"/>
              <a:t> -out </a:t>
            </a:r>
            <a:r>
              <a:rPr lang="en-IN" dirty="0" err="1"/>
              <a:t>server.csr</a:t>
            </a:r>
            <a:r>
              <a:rPr lang="en-IN" dirty="0"/>
              <a:t> -nodes -subj '/CN=meow.com'</a:t>
            </a:r>
          </a:p>
          <a:p>
            <a:r>
              <a:rPr lang="en-IN" dirty="0"/>
              <a:t>$ </a:t>
            </a:r>
            <a:r>
              <a:rPr lang="en-IN" dirty="0" err="1"/>
              <a:t>openssl</a:t>
            </a:r>
            <a:r>
              <a:rPr lang="en-IN" dirty="0"/>
              <a:t> x509 -</a:t>
            </a:r>
            <a:r>
              <a:rPr lang="en-IN" dirty="0" err="1"/>
              <a:t>req</a:t>
            </a:r>
            <a:r>
              <a:rPr lang="en-IN" dirty="0"/>
              <a:t> -sha256 -days 365 -in </a:t>
            </a:r>
            <a:r>
              <a:rPr lang="en-IN" dirty="0" err="1"/>
              <a:t>server.csr</a:t>
            </a:r>
            <a:r>
              <a:rPr lang="en-IN" dirty="0"/>
              <a:t> -CA ca.crt -</a:t>
            </a:r>
            <a:r>
              <a:rPr lang="en-IN" dirty="0" err="1"/>
              <a:t>CAkey</a:t>
            </a:r>
            <a:r>
              <a:rPr lang="en-IN" dirty="0"/>
              <a:t> </a:t>
            </a:r>
            <a:r>
              <a:rPr lang="en-IN" dirty="0" err="1"/>
              <a:t>ca.key</a:t>
            </a:r>
            <a:r>
              <a:rPr lang="en-IN" dirty="0"/>
              <a:t> -</a:t>
            </a:r>
            <a:r>
              <a:rPr lang="en-IN" dirty="0" err="1"/>
              <a:t>set_serial</a:t>
            </a:r>
            <a:r>
              <a:rPr lang="en-IN" dirty="0"/>
              <a:t> 01 -out server.crt</a:t>
            </a:r>
          </a:p>
          <a:p>
            <a:r>
              <a:rPr lang="en-IN" dirty="0"/>
              <a:t># Generate the Client Key, and Certificate and Sign with the CA Certificate</a:t>
            </a:r>
          </a:p>
          <a:p>
            <a:r>
              <a:rPr lang="en-IN" dirty="0"/>
              <a:t>$ </a:t>
            </a:r>
            <a:r>
              <a:rPr lang="en-IN" dirty="0" err="1"/>
              <a:t>openssl</a:t>
            </a:r>
            <a:r>
              <a:rPr lang="en-IN" dirty="0"/>
              <a:t> </a:t>
            </a:r>
            <a:r>
              <a:rPr lang="en-IN" dirty="0" err="1"/>
              <a:t>req</a:t>
            </a:r>
            <a:r>
              <a:rPr lang="en-IN" dirty="0"/>
              <a:t> -new -</a:t>
            </a:r>
            <a:r>
              <a:rPr lang="en-IN" dirty="0" err="1"/>
              <a:t>newkey</a:t>
            </a:r>
            <a:r>
              <a:rPr lang="en-IN" dirty="0"/>
              <a:t> rsa:4096 -</a:t>
            </a:r>
            <a:r>
              <a:rPr lang="en-IN" dirty="0" err="1"/>
              <a:t>keyout</a:t>
            </a:r>
            <a:r>
              <a:rPr lang="en-IN" dirty="0"/>
              <a:t> </a:t>
            </a:r>
            <a:r>
              <a:rPr lang="en-IN" dirty="0" err="1"/>
              <a:t>client.key</a:t>
            </a:r>
            <a:r>
              <a:rPr lang="en-IN" dirty="0"/>
              <a:t> -out </a:t>
            </a:r>
            <a:r>
              <a:rPr lang="en-IN" dirty="0" err="1"/>
              <a:t>client.csr</a:t>
            </a:r>
            <a:r>
              <a:rPr lang="en-IN" dirty="0"/>
              <a:t> -nodes -subj '/CN=Fern'</a:t>
            </a:r>
          </a:p>
          <a:p>
            <a:r>
              <a:rPr lang="en-IN" dirty="0"/>
              <a:t>$ </a:t>
            </a:r>
            <a:r>
              <a:rPr lang="en-IN" dirty="0" err="1"/>
              <a:t>openssl</a:t>
            </a:r>
            <a:r>
              <a:rPr lang="en-IN" dirty="0"/>
              <a:t> x509 -</a:t>
            </a:r>
            <a:r>
              <a:rPr lang="en-IN" dirty="0" err="1"/>
              <a:t>req</a:t>
            </a:r>
            <a:r>
              <a:rPr lang="en-IN" dirty="0"/>
              <a:t> -sha256 -days 365 -in </a:t>
            </a:r>
            <a:r>
              <a:rPr lang="en-IN" dirty="0" err="1"/>
              <a:t>client.csr</a:t>
            </a:r>
            <a:r>
              <a:rPr lang="en-IN" dirty="0"/>
              <a:t> -CA ca.crt -</a:t>
            </a:r>
            <a:r>
              <a:rPr lang="en-IN" dirty="0" err="1"/>
              <a:t>CAkey</a:t>
            </a:r>
            <a:r>
              <a:rPr lang="en-IN" dirty="0"/>
              <a:t> </a:t>
            </a:r>
            <a:r>
              <a:rPr lang="en-IN" dirty="0" err="1"/>
              <a:t>ca.key</a:t>
            </a:r>
            <a:r>
              <a:rPr lang="en-IN" dirty="0"/>
              <a:t> -</a:t>
            </a:r>
            <a:r>
              <a:rPr lang="en-IN" dirty="0" err="1"/>
              <a:t>set_serial</a:t>
            </a:r>
            <a:r>
              <a:rPr lang="en-IN" dirty="0"/>
              <a:t> 02 -out client.crt</a:t>
            </a:r>
          </a:p>
        </p:txBody>
      </p:sp>
      <p:sp>
        <p:nvSpPr>
          <p:cNvPr id="3" name="Title 2">
            <a:extLst>
              <a:ext uri="{FF2B5EF4-FFF2-40B4-BE49-F238E27FC236}">
                <a16:creationId xmlns:a16="http://schemas.microsoft.com/office/drawing/2014/main" id="{462DCA33-813F-4109-8AA3-0E32E520E121}"/>
              </a:ext>
            </a:extLst>
          </p:cNvPr>
          <p:cNvSpPr>
            <a:spLocks noGrp="1"/>
          </p:cNvSpPr>
          <p:nvPr>
            <p:ph type="title"/>
          </p:nvPr>
        </p:nvSpPr>
        <p:spPr/>
        <p:txBody>
          <a:bodyPr/>
          <a:lstStyle/>
          <a:p>
            <a:r>
              <a:rPr lang="en-IN" dirty="0"/>
              <a:t>Setting Up Mutual Authentication</a:t>
            </a:r>
          </a:p>
        </p:txBody>
      </p:sp>
    </p:spTree>
    <p:extLst>
      <p:ext uri="{BB962C8B-B14F-4D97-AF65-F5344CB8AC3E}">
        <p14:creationId xmlns:p14="http://schemas.microsoft.com/office/powerpoint/2010/main" val="11917639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58504B-BB8E-4D4E-AE79-AC711285DAC9}"/>
              </a:ext>
            </a:extLst>
          </p:cNvPr>
          <p:cNvSpPr>
            <a:spLocks noGrp="1"/>
          </p:cNvSpPr>
          <p:nvPr>
            <p:ph sz="quarter" idx="12"/>
          </p:nvPr>
        </p:nvSpPr>
        <p:spPr/>
        <p:txBody>
          <a:bodyPr>
            <a:normAutofit/>
          </a:bodyPr>
          <a:lstStyle/>
          <a:p>
            <a:r>
              <a:rPr lang="en-IN" dirty="0"/>
              <a:t> Creating the Kubernetes Secrets</a:t>
            </a:r>
          </a:p>
          <a:p>
            <a:r>
              <a:rPr lang="en-IN" dirty="0"/>
              <a:t>$ </a:t>
            </a:r>
            <a:r>
              <a:rPr lang="en-IN" dirty="0" err="1"/>
              <a:t>kubectl</a:t>
            </a:r>
            <a:r>
              <a:rPr lang="en-IN" dirty="0"/>
              <a:t> create secret generic my-certs --from-file=tls.crt=server.crt --from-file=</a:t>
            </a:r>
            <a:r>
              <a:rPr lang="en-IN" dirty="0" err="1"/>
              <a:t>tls.key</a:t>
            </a:r>
            <a:r>
              <a:rPr lang="en-IN" dirty="0"/>
              <a:t>=</a:t>
            </a:r>
            <a:r>
              <a:rPr lang="en-IN" dirty="0" err="1"/>
              <a:t>server.key</a:t>
            </a:r>
            <a:r>
              <a:rPr lang="en-IN" dirty="0"/>
              <a:t> --from-file=ca.crt=ca.crt</a:t>
            </a:r>
          </a:p>
          <a:p>
            <a:r>
              <a:rPr lang="en-IN" dirty="0"/>
              <a:t>$ </a:t>
            </a:r>
            <a:r>
              <a:rPr lang="en-IN" dirty="0" err="1"/>
              <a:t>kubectl</a:t>
            </a:r>
            <a:r>
              <a:rPr lang="en-IN" dirty="0"/>
              <a:t> get secret my-certs</a:t>
            </a:r>
          </a:p>
          <a:p>
            <a:r>
              <a:rPr lang="en-IN" dirty="0"/>
              <a:t>NAME       TYPE     DATA   AGE</a:t>
            </a:r>
          </a:p>
          <a:p>
            <a:r>
              <a:rPr lang="en-IN" dirty="0"/>
              <a:t>my-certs   Opaque   3      1m</a:t>
            </a:r>
          </a:p>
        </p:txBody>
      </p:sp>
      <p:sp>
        <p:nvSpPr>
          <p:cNvPr id="3" name="Title 2">
            <a:extLst>
              <a:ext uri="{FF2B5EF4-FFF2-40B4-BE49-F238E27FC236}">
                <a16:creationId xmlns:a16="http://schemas.microsoft.com/office/drawing/2014/main" id="{462DCA33-813F-4109-8AA3-0E32E520E121}"/>
              </a:ext>
            </a:extLst>
          </p:cNvPr>
          <p:cNvSpPr>
            <a:spLocks noGrp="1"/>
          </p:cNvSpPr>
          <p:nvPr>
            <p:ph type="title"/>
          </p:nvPr>
        </p:nvSpPr>
        <p:spPr/>
        <p:txBody>
          <a:bodyPr/>
          <a:lstStyle/>
          <a:p>
            <a:r>
              <a:rPr lang="en-IN" dirty="0"/>
              <a:t>Setting Up Mutual Authentication</a:t>
            </a:r>
          </a:p>
        </p:txBody>
      </p:sp>
    </p:spTree>
    <p:extLst>
      <p:ext uri="{BB962C8B-B14F-4D97-AF65-F5344CB8AC3E}">
        <p14:creationId xmlns:p14="http://schemas.microsoft.com/office/powerpoint/2010/main" val="41416281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4FF6C8-1733-47C4-85DD-EB3FF0998979}"/>
              </a:ext>
            </a:extLst>
          </p:cNvPr>
          <p:cNvSpPr>
            <a:spLocks noGrp="1"/>
          </p:cNvSpPr>
          <p:nvPr>
            <p:ph sz="quarter" idx="12"/>
          </p:nvPr>
        </p:nvSpPr>
        <p:spPr/>
        <p:txBody>
          <a:bodyPr/>
          <a:lstStyle/>
          <a:p>
            <a:r>
              <a:rPr lang="en-IN" dirty="0"/>
              <a:t>Refer docker commands.txt</a:t>
            </a:r>
          </a:p>
        </p:txBody>
      </p:sp>
      <p:sp>
        <p:nvSpPr>
          <p:cNvPr id="3" name="Title 2">
            <a:extLst>
              <a:ext uri="{FF2B5EF4-FFF2-40B4-BE49-F238E27FC236}">
                <a16:creationId xmlns:a16="http://schemas.microsoft.com/office/drawing/2014/main" id="{F2AF2B8E-9BC4-4561-B290-AD5675C892FC}"/>
              </a:ext>
            </a:extLst>
          </p:cNvPr>
          <p:cNvSpPr>
            <a:spLocks noGrp="1"/>
          </p:cNvSpPr>
          <p:nvPr>
            <p:ph type="title"/>
          </p:nvPr>
        </p:nvSpPr>
        <p:spPr/>
        <p:txBody>
          <a:bodyPr/>
          <a:lstStyle/>
          <a:p>
            <a:r>
              <a:rPr lang="en-US" dirty="0"/>
              <a:t>Deploying an Application with Mutual Authentication</a:t>
            </a:r>
            <a:endParaRPr lang="en-IN" dirty="0"/>
          </a:p>
        </p:txBody>
      </p:sp>
    </p:spTree>
    <p:extLst>
      <p:ext uri="{BB962C8B-B14F-4D97-AF65-F5344CB8AC3E}">
        <p14:creationId xmlns:p14="http://schemas.microsoft.com/office/powerpoint/2010/main" val="16824437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7983C0-6023-4E71-827E-116ABA6C531B}"/>
              </a:ext>
            </a:extLst>
          </p:cNvPr>
          <p:cNvSpPr>
            <a:spLocks noGrp="1"/>
          </p:cNvSpPr>
          <p:nvPr>
            <p:ph sz="quarter" idx="12"/>
          </p:nvPr>
        </p:nvSpPr>
        <p:spPr/>
        <p:txBody>
          <a:bodyPr/>
          <a:lstStyle/>
          <a:p>
            <a:r>
              <a:rPr lang="en-IN" dirty="0"/>
              <a:t>https://kubernetes.io/docs/tasks/tls/managing-tls-in-a-cluster/</a:t>
            </a:r>
          </a:p>
        </p:txBody>
      </p:sp>
      <p:sp>
        <p:nvSpPr>
          <p:cNvPr id="3" name="Title 2">
            <a:extLst>
              <a:ext uri="{FF2B5EF4-FFF2-40B4-BE49-F238E27FC236}">
                <a16:creationId xmlns:a16="http://schemas.microsoft.com/office/drawing/2014/main" id="{3BDB0E46-6F56-4030-85A8-D3A333659BA4}"/>
              </a:ext>
            </a:extLst>
          </p:cNvPr>
          <p:cNvSpPr>
            <a:spLocks noGrp="1"/>
          </p:cNvSpPr>
          <p:nvPr>
            <p:ph type="title"/>
          </p:nvPr>
        </p:nvSpPr>
        <p:spPr/>
        <p:txBody>
          <a:bodyPr/>
          <a:lstStyle/>
          <a:p>
            <a:r>
              <a:rPr lang="en-IN" dirty="0"/>
              <a:t>TLS and mutual authentication</a:t>
            </a:r>
          </a:p>
        </p:txBody>
      </p:sp>
    </p:spTree>
    <p:extLst>
      <p:ext uri="{BB962C8B-B14F-4D97-AF65-F5344CB8AC3E}">
        <p14:creationId xmlns:p14="http://schemas.microsoft.com/office/powerpoint/2010/main" val="8285534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CCC2B2-5D26-404A-BFF7-2F061D7ACFFE}"/>
              </a:ext>
            </a:extLst>
          </p:cNvPr>
          <p:cNvSpPr>
            <a:spLocks noGrp="1"/>
          </p:cNvSpPr>
          <p:nvPr>
            <p:ph sz="quarter" idx="12"/>
          </p:nvPr>
        </p:nvSpPr>
        <p:spPr/>
        <p:txBody>
          <a:bodyPr/>
          <a:lstStyle/>
          <a:p>
            <a:r>
              <a:rPr lang="en-IN" dirty="0"/>
              <a:t>https://kubernetes.io/docs/tasks/administer-cluster/encrypt-data/</a:t>
            </a:r>
          </a:p>
        </p:txBody>
      </p:sp>
      <p:sp>
        <p:nvSpPr>
          <p:cNvPr id="3" name="Title 2">
            <a:extLst>
              <a:ext uri="{FF2B5EF4-FFF2-40B4-BE49-F238E27FC236}">
                <a16:creationId xmlns:a16="http://schemas.microsoft.com/office/drawing/2014/main" id="{0619057F-C70A-41F2-AE8F-732D758AA773}"/>
              </a:ext>
            </a:extLst>
          </p:cNvPr>
          <p:cNvSpPr>
            <a:spLocks noGrp="1"/>
          </p:cNvSpPr>
          <p:nvPr>
            <p:ph type="title"/>
          </p:nvPr>
        </p:nvSpPr>
        <p:spPr/>
        <p:txBody>
          <a:bodyPr/>
          <a:lstStyle/>
          <a:p>
            <a:r>
              <a:rPr lang="en-IN" dirty="0"/>
              <a:t>Create Secret</a:t>
            </a:r>
          </a:p>
        </p:txBody>
      </p:sp>
    </p:spTree>
    <p:extLst>
      <p:ext uri="{BB962C8B-B14F-4D97-AF65-F5344CB8AC3E}">
        <p14:creationId xmlns:p14="http://schemas.microsoft.com/office/powerpoint/2010/main" val="17310873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DEEC8-1342-4A3B-8CC7-1979F05D10F8}"/>
              </a:ext>
            </a:extLst>
          </p:cNvPr>
          <p:cNvSpPr>
            <a:spLocks noGrp="1"/>
          </p:cNvSpPr>
          <p:nvPr>
            <p:ph sz="quarter" idx="12"/>
          </p:nvPr>
        </p:nvSpPr>
        <p:spPr/>
        <p:txBody>
          <a:bodyPr/>
          <a:lstStyle/>
          <a:p>
            <a:r>
              <a:rPr lang="en-US" dirty="0"/>
              <a:t>The RBAC model in Kubernetes is based on three elements:</a:t>
            </a:r>
          </a:p>
          <a:p>
            <a:pPr lvl="1"/>
            <a:r>
              <a:rPr lang="en-US" dirty="0"/>
              <a:t>Roles: definition of the permissions for each Kubernetes resource type</a:t>
            </a:r>
          </a:p>
          <a:p>
            <a:pPr lvl="1"/>
            <a:r>
              <a:rPr lang="en-US" dirty="0"/>
              <a:t>Subjects: users (human or machine users) or groups of users</a:t>
            </a:r>
          </a:p>
          <a:p>
            <a:pPr lvl="1"/>
            <a:r>
              <a:rPr lang="en-US" dirty="0" err="1"/>
              <a:t>RoleBindings</a:t>
            </a:r>
            <a:r>
              <a:rPr lang="en-US" dirty="0"/>
              <a:t>: definition of what Subjects have which Roles</a:t>
            </a:r>
            <a:endParaRPr lang="en-IN" dirty="0"/>
          </a:p>
        </p:txBody>
      </p:sp>
      <p:sp>
        <p:nvSpPr>
          <p:cNvPr id="3" name="Title 2">
            <a:extLst>
              <a:ext uri="{FF2B5EF4-FFF2-40B4-BE49-F238E27FC236}">
                <a16:creationId xmlns:a16="http://schemas.microsoft.com/office/drawing/2014/main" id="{1FC409C4-72C8-4D0F-B068-3376490E021D}"/>
              </a:ext>
            </a:extLst>
          </p:cNvPr>
          <p:cNvSpPr>
            <a:spLocks noGrp="1"/>
          </p:cNvSpPr>
          <p:nvPr>
            <p:ph type="title"/>
          </p:nvPr>
        </p:nvSpPr>
        <p:spPr/>
        <p:txBody>
          <a:bodyPr/>
          <a:lstStyle/>
          <a:p>
            <a:r>
              <a:rPr lang="en-US" dirty="0"/>
              <a:t>Overview of RBAC concepts in Kubernetes</a:t>
            </a:r>
            <a:endParaRPr lang="en-IN" dirty="0"/>
          </a:p>
        </p:txBody>
      </p:sp>
    </p:spTree>
    <p:extLst>
      <p:ext uri="{BB962C8B-B14F-4D97-AF65-F5344CB8AC3E}">
        <p14:creationId xmlns:p14="http://schemas.microsoft.com/office/powerpoint/2010/main" val="29378200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kubernetes architecture - what is kubernet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550382" cy="3348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5364370"/>
            <a:ext cx="7848600" cy="923330"/>
          </a:xfrm>
          <a:prstGeom prst="rect">
            <a:avLst/>
          </a:prstGeom>
          <a:noFill/>
        </p:spPr>
        <p:txBody>
          <a:bodyPr wrap="square" rtlCol="0">
            <a:spAutoFit/>
          </a:bodyPr>
          <a:lstStyle/>
          <a:p>
            <a:r>
              <a:rPr lang="en-US" dirty="0"/>
              <a:t>Pod has group of containers that are run on the same host. So, if we regularly deploy single containers, then our container and the pod will be one and the same.</a:t>
            </a:r>
            <a:endParaRPr lang="en-IN" dirty="0"/>
          </a:p>
        </p:txBody>
      </p:sp>
    </p:spTree>
    <p:extLst>
      <p:ext uri="{BB962C8B-B14F-4D97-AF65-F5344CB8AC3E}">
        <p14:creationId xmlns:p14="http://schemas.microsoft.com/office/powerpoint/2010/main" val="6748856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ubernetes Cluster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067800" cy="46337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b="0" dirty="0"/>
              <a:t>Representation Of Kubernetes Cluster</a:t>
            </a:r>
            <a:endParaRPr lang="en-IN" dirty="0"/>
          </a:p>
        </p:txBody>
      </p:sp>
    </p:spTree>
    <p:extLst>
      <p:ext uri="{BB962C8B-B14F-4D97-AF65-F5344CB8AC3E}">
        <p14:creationId xmlns:p14="http://schemas.microsoft.com/office/powerpoint/2010/main" val="4210987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FA7358-E273-4C3A-88A1-903CEE8CF8BA}"/>
              </a:ext>
            </a:extLst>
          </p:cNvPr>
          <p:cNvSpPr>
            <a:spLocks noGrp="1"/>
          </p:cNvSpPr>
          <p:nvPr>
            <p:ph sz="quarter" idx="12"/>
          </p:nvPr>
        </p:nvSpPr>
        <p:spPr/>
        <p:txBody>
          <a:bodyPr/>
          <a:lstStyle/>
          <a:p>
            <a:r>
              <a:rPr lang="en-US" dirty="0"/>
              <a:t>kubectl apply -f </a:t>
            </a:r>
            <a:r>
              <a:rPr lang="en-US" dirty="0" err="1"/>
              <a:t>apple.yaml</a:t>
            </a:r>
            <a:endParaRPr lang="en-US" dirty="0"/>
          </a:p>
          <a:p>
            <a:r>
              <a:rPr lang="en-US" dirty="0"/>
              <a:t>kubectl apply -f </a:t>
            </a:r>
            <a:r>
              <a:rPr lang="en-US" dirty="0" err="1"/>
              <a:t>banana.yaml</a:t>
            </a:r>
            <a:endParaRPr lang="en-US" dirty="0"/>
          </a:p>
          <a:p>
            <a:r>
              <a:rPr lang="en-US" dirty="0"/>
              <a:t>kubectl apply -f </a:t>
            </a:r>
            <a:r>
              <a:rPr lang="en-US" dirty="0" err="1"/>
              <a:t>ingress.yaml</a:t>
            </a:r>
            <a:endParaRPr lang="en-US" dirty="0"/>
          </a:p>
          <a:p>
            <a:r>
              <a:rPr lang="nb-NO" dirty="0"/>
              <a:t>curl -kL </a:t>
            </a:r>
            <a:r>
              <a:rPr lang="nb-NO" dirty="0">
                <a:hlinkClick r:id="rId2"/>
              </a:rPr>
              <a:t>http://localhost/apple</a:t>
            </a:r>
            <a:endParaRPr lang="nb-NO" dirty="0"/>
          </a:p>
          <a:p>
            <a:r>
              <a:rPr lang="nb-NO" dirty="0"/>
              <a:t>curl -kL </a:t>
            </a:r>
            <a:r>
              <a:rPr lang="nb-NO" dirty="0">
                <a:hlinkClick r:id="rId3"/>
              </a:rPr>
              <a:t>http://localhost/banana</a:t>
            </a:r>
            <a:endParaRPr lang="nb-NO" dirty="0"/>
          </a:p>
          <a:p>
            <a:endParaRPr lang="en-IN" dirty="0"/>
          </a:p>
        </p:txBody>
      </p:sp>
      <p:sp>
        <p:nvSpPr>
          <p:cNvPr id="3" name="Title 2">
            <a:extLst>
              <a:ext uri="{FF2B5EF4-FFF2-40B4-BE49-F238E27FC236}">
                <a16:creationId xmlns:a16="http://schemas.microsoft.com/office/drawing/2014/main" id="{2BC806F9-ADD9-4B6A-AE0E-7B7AA61114DC}"/>
              </a:ext>
            </a:extLst>
          </p:cNvPr>
          <p:cNvSpPr>
            <a:spLocks noGrp="1"/>
          </p:cNvSpPr>
          <p:nvPr>
            <p:ph type="title"/>
          </p:nvPr>
        </p:nvSpPr>
        <p:spPr/>
        <p:txBody>
          <a:bodyPr/>
          <a:lstStyle/>
          <a:p>
            <a:r>
              <a:rPr lang="en-IN" dirty="0" err="1"/>
              <a:t>Loadbalance</a:t>
            </a:r>
            <a:r>
              <a:rPr lang="en-IN" dirty="0"/>
              <a:t> and Routing - Ingress</a:t>
            </a:r>
          </a:p>
        </p:txBody>
      </p:sp>
    </p:spTree>
    <p:extLst>
      <p:ext uri="{BB962C8B-B14F-4D97-AF65-F5344CB8AC3E}">
        <p14:creationId xmlns:p14="http://schemas.microsoft.com/office/powerpoint/2010/main" val="33516669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services in Kubernetes</a:t>
            </a:r>
            <a:endParaRPr lang="en-US" b="0" dirty="0"/>
          </a:p>
        </p:txBody>
      </p:sp>
      <p:pic>
        <p:nvPicPr>
          <p:cNvPr id="8194" name="Picture 2" descr="Types Of Services - Kubernetes Interview Question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350456"/>
            <a:ext cx="8524477" cy="287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4229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0600"/>
            <a:ext cx="9144000" cy="5143500"/>
          </a:xfrm>
          <a:prstGeom prst="rect">
            <a:avLst/>
          </a:prstGeom>
        </p:spPr>
      </p:pic>
      <p:sp>
        <p:nvSpPr>
          <p:cNvPr id="3" name="TextBox 2"/>
          <p:cNvSpPr txBox="1"/>
          <p:nvPr/>
        </p:nvSpPr>
        <p:spPr>
          <a:xfrm>
            <a:off x="1676400" y="228600"/>
            <a:ext cx="5287025" cy="523220"/>
          </a:xfrm>
          <a:prstGeom prst="rect">
            <a:avLst/>
          </a:prstGeom>
          <a:noFill/>
        </p:spPr>
        <p:txBody>
          <a:bodyPr wrap="none" rtlCol="0">
            <a:spAutoFit/>
          </a:bodyPr>
          <a:lstStyle/>
          <a:p>
            <a:r>
              <a:rPr lang="en-IN" sz="2800" dirty="0" err="1"/>
              <a:t>Minikube</a:t>
            </a:r>
            <a:r>
              <a:rPr lang="en-IN" sz="2800" dirty="0"/>
              <a:t> –p cluster1 dashboard</a:t>
            </a:r>
          </a:p>
        </p:txBody>
      </p:sp>
    </p:spTree>
    <p:extLst>
      <p:ext uri="{BB962C8B-B14F-4D97-AF65-F5344CB8AC3E}">
        <p14:creationId xmlns:p14="http://schemas.microsoft.com/office/powerpoint/2010/main" val="17372410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evopscube.com/wp-content/uploads/2019/01/openshift-1024x67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7772400" cy="51385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74474"/>
            <a:ext cx="7010400" cy="1754326"/>
          </a:xfrm>
          <a:prstGeom prst="rect">
            <a:avLst/>
          </a:prstGeom>
          <a:noFill/>
        </p:spPr>
        <p:txBody>
          <a:bodyPr wrap="square" rtlCol="0">
            <a:spAutoFit/>
          </a:bodyPr>
          <a:lstStyle/>
          <a:p>
            <a:r>
              <a:rPr lang="en-US" b="1" dirty="0"/>
              <a:t>Openshift</a:t>
            </a:r>
          </a:p>
          <a:p>
            <a:r>
              <a:rPr lang="en-US" dirty="0"/>
              <a:t>Openshift is built on top of </a:t>
            </a:r>
            <a:r>
              <a:rPr lang="en-US" dirty="0" err="1"/>
              <a:t>kubernetes</a:t>
            </a:r>
            <a:r>
              <a:rPr lang="en-US" dirty="0"/>
              <a:t>. Openshift project is maintained by </a:t>
            </a:r>
            <a:r>
              <a:rPr lang="en-US" dirty="0" err="1"/>
              <a:t>Redhat</a:t>
            </a:r>
            <a:r>
              <a:rPr lang="en-US" dirty="0"/>
              <a:t>. It has both open source (openshift </a:t>
            </a:r>
            <a:r>
              <a:rPr lang="en-US" dirty="0" err="1"/>
              <a:t>orgin</a:t>
            </a:r>
            <a:r>
              <a:rPr lang="en-US" dirty="0"/>
              <a:t>) and enterprise version (openshift container platform).</a:t>
            </a:r>
          </a:p>
          <a:p>
            <a:r>
              <a:rPr lang="en-US" dirty="0"/>
              <a:t>Along with core Kubernetes features, it offers out of the box components for container management and orchestration.</a:t>
            </a:r>
          </a:p>
        </p:txBody>
      </p:sp>
    </p:spTree>
    <p:extLst>
      <p:ext uri="{BB962C8B-B14F-4D97-AF65-F5344CB8AC3E}">
        <p14:creationId xmlns:p14="http://schemas.microsoft.com/office/powerpoint/2010/main" val="33272009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 </a:t>
            </a:r>
            <a:r>
              <a:rPr lang="en-IN" dirty="0" err="1"/>
              <a:t>Config</a:t>
            </a:r>
            <a:r>
              <a:rPr lang="en-IN" dirty="0"/>
              <a:t> Server with git</a:t>
            </a:r>
          </a:p>
        </p:txBody>
      </p:sp>
      <p:pic>
        <p:nvPicPr>
          <p:cNvPr id="1026" name="Picture 2"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981200"/>
            <a:ext cx="72996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6209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What is AWS Lambda?</a:t>
            </a:r>
            <a:endParaRPr lang="en-IN" dirty="0"/>
          </a:p>
          <a:p>
            <a:r>
              <a:rPr lang="en-US" dirty="0"/>
              <a:t>Amazon explains, AWS Lambda (λ) as a ‘</a:t>
            </a:r>
            <a:r>
              <a:rPr lang="en-US" dirty="0" err="1"/>
              <a:t>serverless</a:t>
            </a:r>
            <a:r>
              <a:rPr lang="en-US" dirty="0"/>
              <a:t>’ compute service, meaning the developers, don’t have to worry about which AWS resources to launch, or how will they manage them, they just put the code on lambda and it runs, it’s that simple! It helps you to focus on core-competency i.e. App Building or the code.</a:t>
            </a:r>
            <a:endParaRPr lang="en-IN" dirty="0"/>
          </a:p>
        </p:txBody>
      </p:sp>
      <p:sp>
        <p:nvSpPr>
          <p:cNvPr id="3" name="Title 2"/>
          <p:cNvSpPr>
            <a:spLocks noGrp="1"/>
          </p:cNvSpPr>
          <p:nvPr>
            <p:ph type="title"/>
          </p:nvPr>
        </p:nvSpPr>
        <p:spPr/>
        <p:txBody>
          <a:bodyPr/>
          <a:lstStyle/>
          <a:p>
            <a:r>
              <a:rPr lang="en-IN" dirty="0"/>
              <a:t>AWS Lambda </a:t>
            </a:r>
            <a:r>
              <a:rPr lang="en-IN" dirty="0" err="1"/>
              <a:t>Serverless</a:t>
            </a:r>
            <a:r>
              <a:rPr lang="en-IN" dirty="0"/>
              <a:t> Environment</a:t>
            </a:r>
          </a:p>
        </p:txBody>
      </p:sp>
    </p:spTree>
    <p:extLst>
      <p:ext uri="{BB962C8B-B14F-4D97-AF65-F5344CB8AC3E}">
        <p14:creationId xmlns:p14="http://schemas.microsoft.com/office/powerpoint/2010/main" val="22954481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Where will I use AWS Lambda?</a:t>
            </a:r>
            <a:endParaRPr lang="en-US" dirty="0"/>
          </a:p>
          <a:p>
            <a:r>
              <a:rPr lang="en-US" dirty="0"/>
              <a:t>AWS Lambda executes your backend code, by automatically managing the AWS resources. When we say ‘manage’, it includes launching or terminating instances, health checkups, auto scaling, updating or patching new updates etc.</a:t>
            </a:r>
            <a:endParaRPr lang="en-IN" dirty="0"/>
          </a:p>
        </p:txBody>
      </p:sp>
      <p:sp>
        <p:nvSpPr>
          <p:cNvPr id="3" name="Title 2"/>
          <p:cNvSpPr>
            <a:spLocks noGrp="1"/>
          </p:cNvSpPr>
          <p:nvPr>
            <p:ph type="title"/>
          </p:nvPr>
        </p:nvSpPr>
        <p:spPr/>
        <p:txBody>
          <a:bodyPr/>
          <a:lstStyle/>
          <a:p>
            <a:r>
              <a:rPr lang="en-IN" dirty="0"/>
              <a:t>AWS Lambda </a:t>
            </a:r>
            <a:r>
              <a:rPr lang="en-IN" dirty="0" err="1"/>
              <a:t>Serverless</a:t>
            </a:r>
            <a:r>
              <a:rPr lang="en-IN" dirty="0"/>
              <a:t> Environment</a:t>
            </a:r>
          </a:p>
        </p:txBody>
      </p:sp>
    </p:spTree>
    <p:extLst>
      <p:ext uri="{BB962C8B-B14F-4D97-AF65-F5344CB8AC3E}">
        <p14:creationId xmlns:p14="http://schemas.microsoft.com/office/powerpoint/2010/main" val="9080373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So, how does it work?</a:t>
            </a:r>
            <a:endParaRPr lang="en-US" dirty="0"/>
          </a:p>
          <a:p>
            <a:r>
              <a:rPr lang="en-US" dirty="0"/>
              <a:t>The code that you want Lambda to run is known as a </a:t>
            </a:r>
            <a:r>
              <a:rPr lang="en-US" b="1" dirty="0"/>
              <a:t>Lambda function</a:t>
            </a:r>
            <a:r>
              <a:rPr lang="en-US" dirty="0"/>
              <a:t>. Now, as we know a function runs only when it is called, right? Here, </a:t>
            </a:r>
            <a:r>
              <a:rPr lang="en-US" b="1" dirty="0"/>
              <a:t>Event Source</a:t>
            </a:r>
            <a:r>
              <a:rPr lang="en-US" dirty="0"/>
              <a:t> is the entity which triggers a Lambda Function, and then the task is executed.</a:t>
            </a:r>
          </a:p>
        </p:txBody>
      </p:sp>
      <p:sp>
        <p:nvSpPr>
          <p:cNvPr id="3" name="Title 2"/>
          <p:cNvSpPr>
            <a:spLocks noGrp="1"/>
          </p:cNvSpPr>
          <p:nvPr>
            <p:ph type="title"/>
          </p:nvPr>
        </p:nvSpPr>
        <p:spPr/>
        <p:txBody>
          <a:bodyPr/>
          <a:lstStyle/>
          <a:p>
            <a:r>
              <a:rPr lang="en-IN" dirty="0"/>
              <a:t>AWS Lambda </a:t>
            </a:r>
            <a:r>
              <a:rPr lang="en-IN" dirty="0" err="1"/>
              <a:t>Serverless</a:t>
            </a:r>
            <a:r>
              <a:rPr lang="en-IN" dirty="0"/>
              <a:t> Environment</a:t>
            </a:r>
          </a:p>
        </p:txBody>
      </p:sp>
    </p:spTree>
    <p:extLst>
      <p:ext uri="{BB962C8B-B14F-4D97-AF65-F5344CB8AC3E}">
        <p14:creationId xmlns:p14="http://schemas.microsoft.com/office/powerpoint/2010/main" val="12078374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Let’s take an example to understand it more clearly.</a:t>
            </a:r>
            <a:endParaRPr lang="en-US" dirty="0"/>
          </a:p>
          <a:p>
            <a:r>
              <a:rPr lang="en-US" dirty="0"/>
              <a:t>Suppose you have an app for image uploading. Now when you upload an image, there are a lot of tasks involved before storing it, such as resizing, applying filters, compression etc.</a:t>
            </a:r>
          </a:p>
          <a:p>
            <a:r>
              <a:rPr lang="en-US" dirty="0"/>
              <a:t>So, this task of uploading of an image can be defined as an </a:t>
            </a:r>
            <a:r>
              <a:rPr lang="en-US" b="1" dirty="0"/>
              <a:t>Event Source</a:t>
            </a:r>
            <a:r>
              <a:rPr lang="en-US" dirty="0"/>
              <a:t> or the ‘trigger’ that will call the Lambda Function, and then all these tasks can be executed via the Lambda function.</a:t>
            </a:r>
          </a:p>
        </p:txBody>
      </p:sp>
      <p:sp>
        <p:nvSpPr>
          <p:cNvPr id="3" name="Title 2"/>
          <p:cNvSpPr>
            <a:spLocks noGrp="1"/>
          </p:cNvSpPr>
          <p:nvPr>
            <p:ph type="title"/>
          </p:nvPr>
        </p:nvSpPr>
        <p:spPr/>
        <p:txBody>
          <a:bodyPr/>
          <a:lstStyle/>
          <a:p>
            <a:r>
              <a:rPr lang="en-IN" dirty="0"/>
              <a:t>AWS Lambda </a:t>
            </a:r>
            <a:r>
              <a:rPr lang="en-IN" dirty="0" err="1"/>
              <a:t>Serverless</a:t>
            </a:r>
            <a:r>
              <a:rPr lang="en-IN" dirty="0"/>
              <a:t> Environment</a:t>
            </a:r>
          </a:p>
        </p:txBody>
      </p:sp>
    </p:spTree>
    <p:extLst>
      <p:ext uri="{BB962C8B-B14F-4D97-AF65-F5344CB8AC3E}">
        <p14:creationId xmlns:p14="http://schemas.microsoft.com/office/powerpoint/2010/main" val="20949335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mbda function - aws lambda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419975"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8715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AWS Lambda </a:t>
            </a:r>
            <a:r>
              <a:rPr lang="en-IN" dirty="0" err="1"/>
              <a:t>Serverless</a:t>
            </a:r>
            <a:r>
              <a:rPr lang="en-IN" dirty="0"/>
              <a:t> Environment</a:t>
            </a:r>
          </a:p>
        </p:txBody>
      </p:sp>
      <p:sp>
        <p:nvSpPr>
          <p:cNvPr id="3" name="Content Placeholder 2"/>
          <p:cNvSpPr>
            <a:spLocks noGrp="1"/>
          </p:cNvSpPr>
          <p:nvPr>
            <p:ph sz="quarter" idx="12"/>
          </p:nvPr>
        </p:nvSpPr>
        <p:spPr/>
        <p:txBody>
          <a:bodyPr>
            <a:normAutofit fontScale="85000" lnSpcReduction="10000"/>
          </a:bodyPr>
          <a:lstStyle/>
          <a:p>
            <a:r>
              <a:rPr lang="en-US" dirty="0"/>
              <a:t>The whole process, as you can see in the diagram, is divided into 5 steps, let’s understand each one of them.</a:t>
            </a:r>
          </a:p>
          <a:p>
            <a:r>
              <a:rPr lang="en-US" dirty="0"/>
              <a:t>User uploads an image (object) to a source bucket in S3 which has notification attached to it, for Lambda.</a:t>
            </a:r>
          </a:p>
          <a:p>
            <a:r>
              <a:rPr lang="en-US" dirty="0"/>
              <a:t>The notification is read by S3 and it decides where to send that notification.</a:t>
            </a:r>
          </a:p>
          <a:p>
            <a:r>
              <a:rPr lang="en-US" dirty="0"/>
              <a:t>S3 sends the notification to Lambda, this notification acts as an invoke call of the lambda function.</a:t>
            </a:r>
          </a:p>
          <a:p>
            <a:r>
              <a:rPr lang="en-US" dirty="0"/>
              <a:t>Execution role in Lambda can be defined by using IAM (Identity and Access Management) to give access permission for the AWS resources, for this example here it would be S3.</a:t>
            </a:r>
          </a:p>
          <a:p>
            <a:r>
              <a:rPr lang="en-US" dirty="0"/>
              <a:t>Finally, it invokes the desired lambda function which works on the object which has been uploaded to the S3 bucket.</a:t>
            </a:r>
          </a:p>
          <a:p>
            <a:endParaRPr lang="en-IN" dirty="0"/>
          </a:p>
        </p:txBody>
      </p:sp>
    </p:spTree>
    <p:extLst>
      <p:ext uri="{BB962C8B-B14F-4D97-AF65-F5344CB8AC3E}">
        <p14:creationId xmlns:p14="http://schemas.microsoft.com/office/powerpoint/2010/main" val="2780827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F66FA-7CD9-478F-8AD7-4F3FE81F68A0}"/>
              </a:ext>
            </a:extLst>
          </p:cNvPr>
          <p:cNvSpPr>
            <a:spLocks noGrp="1"/>
          </p:cNvSpPr>
          <p:nvPr>
            <p:ph sz="quarter" idx="12"/>
          </p:nvPr>
        </p:nvSpPr>
        <p:spPr/>
        <p:txBody>
          <a:bodyPr>
            <a:normAutofit/>
          </a:bodyPr>
          <a:lstStyle/>
          <a:p>
            <a:r>
              <a:rPr lang="en-US" dirty="0"/>
              <a:t>In simple terms, Helm is a package manager for Kubernetes. </a:t>
            </a:r>
          </a:p>
          <a:p>
            <a:r>
              <a:rPr lang="en-US" dirty="0"/>
              <a:t>Helm is the K8s equivalent of yum or apt. </a:t>
            </a:r>
          </a:p>
          <a:p>
            <a:r>
              <a:rPr lang="en-US" dirty="0"/>
              <a:t>Helm deploys charts, which you can think of as a packaged application. </a:t>
            </a:r>
          </a:p>
          <a:p>
            <a:r>
              <a:rPr lang="en-US" dirty="0"/>
              <a:t>It is a collection of all your versioned, pre-configured application resources which can be deployed as one unit. </a:t>
            </a:r>
          </a:p>
          <a:p>
            <a:r>
              <a:rPr lang="en-US" dirty="0"/>
              <a:t>You can then deploy another version of the chart with a different set of configuration.</a:t>
            </a:r>
            <a:endParaRPr lang="en-IN" dirty="0"/>
          </a:p>
        </p:txBody>
      </p:sp>
      <p:sp>
        <p:nvSpPr>
          <p:cNvPr id="3" name="Title 2">
            <a:extLst>
              <a:ext uri="{FF2B5EF4-FFF2-40B4-BE49-F238E27FC236}">
                <a16:creationId xmlns:a16="http://schemas.microsoft.com/office/drawing/2014/main" id="{9495E2A7-717B-4688-84B4-4D43D289425F}"/>
              </a:ext>
            </a:extLst>
          </p:cNvPr>
          <p:cNvSpPr>
            <a:spLocks noGrp="1"/>
          </p:cNvSpPr>
          <p:nvPr>
            <p:ph type="title"/>
          </p:nvPr>
        </p:nvSpPr>
        <p:spPr/>
        <p:txBody>
          <a:bodyPr/>
          <a:lstStyle/>
          <a:p>
            <a:r>
              <a:rPr lang="en-IN" dirty="0"/>
              <a:t>What is helm</a:t>
            </a:r>
          </a:p>
        </p:txBody>
      </p:sp>
    </p:spTree>
    <p:extLst>
      <p:ext uri="{BB962C8B-B14F-4D97-AF65-F5344CB8AC3E}">
        <p14:creationId xmlns:p14="http://schemas.microsoft.com/office/powerpoint/2010/main" val="2826594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WS lambda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654143"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57400" y="838200"/>
            <a:ext cx="4572000" cy="461665"/>
          </a:xfrm>
          <a:prstGeom prst="rect">
            <a:avLst/>
          </a:prstGeom>
        </p:spPr>
        <p:txBody>
          <a:bodyPr wrap="square">
            <a:spAutoFit/>
          </a:bodyPr>
          <a:lstStyle/>
          <a:p>
            <a:r>
              <a:rPr lang="en-IN" sz="2400" dirty="0">
                <a:solidFill>
                  <a:srgbClr val="121214"/>
                </a:solidFill>
                <a:latin typeface="Verdana" panose="020B0604030504040204" pitchFamily="34" charset="0"/>
              </a:rPr>
              <a:t>How AWS Lambda Works?</a:t>
            </a:r>
            <a:endParaRPr lang="en-IN" sz="2400" b="0" i="0" dirty="0">
              <a:solidFill>
                <a:srgbClr val="121214"/>
              </a:solidFill>
              <a:effectLst/>
              <a:latin typeface="Verdana" panose="020B0604030504040204" pitchFamily="34" charset="0"/>
            </a:endParaRPr>
          </a:p>
        </p:txBody>
      </p:sp>
    </p:spTree>
    <p:extLst>
      <p:ext uri="{BB962C8B-B14F-4D97-AF65-F5344CB8AC3E}">
        <p14:creationId xmlns:p14="http://schemas.microsoft.com/office/powerpoint/2010/main" val="15234412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AWS Lambda Steps</a:t>
            </a:r>
          </a:p>
        </p:txBody>
      </p:sp>
      <p:sp>
        <p:nvSpPr>
          <p:cNvPr id="3" name="Content Placeholder 2"/>
          <p:cNvSpPr>
            <a:spLocks noGrp="1"/>
          </p:cNvSpPr>
          <p:nvPr>
            <p:ph sz="quarter" idx="12"/>
          </p:nvPr>
        </p:nvSpPr>
        <p:spPr/>
        <p:txBody>
          <a:bodyPr/>
          <a:lstStyle/>
          <a:p>
            <a:r>
              <a:rPr lang="en-US" b="1" dirty="0"/>
              <a:t>Step 1 −</a:t>
            </a:r>
            <a:r>
              <a:rPr lang="en-US" dirty="0"/>
              <a:t> Upload AWS lambda code in any of languages AWS lambda supports, that is </a:t>
            </a:r>
            <a:r>
              <a:rPr lang="en-US" dirty="0" err="1"/>
              <a:t>NodeJS</a:t>
            </a:r>
            <a:r>
              <a:rPr lang="en-US" dirty="0"/>
              <a:t>, Java, Python, C# and Go.</a:t>
            </a:r>
          </a:p>
          <a:p>
            <a:r>
              <a:rPr lang="en-US" b="1" dirty="0"/>
              <a:t>Step 2 −</a:t>
            </a:r>
            <a:r>
              <a:rPr lang="en-US" dirty="0"/>
              <a:t> These are few AWS services on which AWS lambda can be triggered.</a:t>
            </a:r>
          </a:p>
          <a:p>
            <a:r>
              <a:rPr lang="en-US" b="1" dirty="0"/>
              <a:t>Step 3 −</a:t>
            </a:r>
            <a:r>
              <a:rPr lang="en-US" dirty="0"/>
              <a:t> AWS Lambda which has the upload code and the event details on which the trigger has occurred. For example, event from Amazon S3, Amazon API Gateway, Dynamo dB, Amazon SNS, Amazon Kinesis, </a:t>
            </a:r>
            <a:r>
              <a:rPr lang="en-US" dirty="0" err="1"/>
              <a:t>CloudFront</a:t>
            </a:r>
            <a:r>
              <a:rPr lang="en-US" dirty="0"/>
              <a:t>, Amazon SES, </a:t>
            </a:r>
            <a:r>
              <a:rPr lang="en-US" dirty="0" err="1"/>
              <a:t>CloudTrail</a:t>
            </a:r>
            <a:r>
              <a:rPr lang="en-US" dirty="0"/>
              <a:t>, mobile app etc.</a:t>
            </a:r>
          </a:p>
          <a:p>
            <a:endParaRPr lang="en-IN" dirty="0"/>
          </a:p>
        </p:txBody>
      </p:sp>
    </p:spTree>
    <p:extLst>
      <p:ext uri="{BB962C8B-B14F-4D97-AF65-F5344CB8AC3E}">
        <p14:creationId xmlns:p14="http://schemas.microsoft.com/office/powerpoint/2010/main" val="8842326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AWS Lambda Steps</a:t>
            </a:r>
          </a:p>
        </p:txBody>
      </p:sp>
      <p:sp>
        <p:nvSpPr>
          <p:cNvPr id="3" name="Content Placeholder 2"/>
          <p:cNvSpPr>
            <a:spLocks noGrp="1"/>
          </p:cNvSpPr>
          <p:nvPr>
            <p:ph sz="quarter" idx="12"/>
          </p:nvPr>
        </p:nvSpPr>
        <p:spPr/>
        <p:txBody>
          <a:bodyPr>
            <a:normAutofit fontScale="92500" lnSpcReduction="10000"/>
          </a:bodyPr>
          <a:lstStyle/>
          <a:p>
            <a:r>
              <a:rPr lang="en-US" b="1" dirty="0"/>
              <a:t>Step 4 −</a:t>
            </a:r>
            <a:r>
              <a:rPr lang="en-US" dirty="0"/>
              <a:t> Executes AWS Lambda Code only when triggered by AWS services under the scenarios such as −</a:t>
            </a:r>
          </a:p>
          <a:p>
            <a:pPr lvl="1"/>
            <a:r>
              <a:rPr lang="en-US" dirty="0"/>
              <a:t>User uploads files in S3 bucket</a:t>
            </a:r>
          </a:p>
          <a:p>
            <a:pPr lvl="1"/>
            <a:r>
              <a:rPr lang="en-US" dirty="0"/>
              <a:t>http get/post endpoint URL is hit</a:t>
            </a:r>
          </a:p>
          <a:p>
            <a:pPr lvl="1"/>
            <a:r>
              <a:rPr lang="en-US" dirty="0"/>
              <a:t>data is added/updated/deleted in dynamo dB tables</a:t>
            </a:r>
          </a:p>
          <a:p>
            <a:pPr lvl="1"/>
            <a:r>
              <a:rPr lang="en-US" dirty="0"/>
              <a:t>push notification</a:t>
            </a:r>
          </a:p>
          <a:p>
            <a:pPr lvl="1"/>
            <a:r>
              <a:rPr lang="en-US" dirty="0"/>
              <a:t>data streams collection</a:t>
            </a:r>
          </a:p>
          <a:p>
            <a:pPr lvl="1"/>
            <a:r>
              <a:rPr lang="en-US" dirty="0"/>
              <a:t>hosting of website</a:t>
            </a:r>
          </a:p>
          <a:p>
            <a:pPr lvl="1"/>
            <a:r>
              <a:rPr lang="en-US" dirty="0"/>
              <a:t>email sending</a:t>
            </a:r>
          </a:p>
          <a:p>
            <a:pPr lvl="1"/>
            <a:r>
              <a:rPr lang="en-US" dirty="0"/>
              <a:t>mobile app, etc.</a:t>
            </a:r>
          </a:p>
          <a:p>
            <a:r>
              <a:rPr lang="en-US" b="1" dirty="0"/>
              <a:t>Step 5 −</a:t>
            </a:r>
            <a:r>
              <a:rPr lang="en-US" dirty="0"/>
              <a:t> Remember that AWS charges only when the AWS lambda code executes, and not otherwise.</a:t>
            </a:r>
          </a:p>
          <a:p>
            <a:endParaRPr lang="en-IN" dirty="0"/>
          </a:p>
        </p:txBody>
      </p:sp>
    </p:spTree>
    <p:extLst>
      <p:ext uri="{BB962C8B-B14F-4D97-AF65-F5344CB8AC3E}">
        <p14:creationId xmlns:p14="http://schemas.microsoft.com/office/powerpoint/2010/main" val="4197115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Ease of working with code(Infrastructure Burden Free)</a:t>
            </a:r>
          </a:p>
          <a:p>
            <a:r>
              <a:rPr lang="en-IN" dirty="0"/>
              <a:t>Log Provision</a:t>
            </a:r>
          </a:p>
          <a:p>
            <a:r>
              <a:rPr lang="en-IN" dirty="0"/>
              <a:t>Billing based on Usage</a:t>
            </a:r>
          </a:p>
          <a:p>
            <a:r>
              <a:rPr lang="en-IN" dirty="0"/>
              <a:t>Multi Language Support</a:t>
            </a:r>
          </a:p>
          <a:p>
            <a:r>
              <a:rPr lang="en-US" dirty="0"/>
              <a:t>Ease of code authoring and deploying</a:t>
            </a:r>
          </a:p>
          <a:p>
            <a:r>
              <a:rPr lang="en-US" dirty="0"/>
              <a:t> </a:t>
            </a:r>
          </a:p>
          <a:p>
            <a:endParaRPr lang="en-IN" dirty="0"/>
          </a:p>
        </p:txBody>
      </p:sp>
      <p:sp>
        <p:nvSpPr>
          <p:cNvPr id="3" name="Title 2"/>
          <p:cNvSpPr>
            <a:spLocks noGrp="1"/>
          </p:cNvSpPr>
          <p:nvPr>
            <p:ph type="title"/>
          </p:nvPr>
        </p:nvSpPr>
        <p:spPr/>
        <p:txBody>
          <a:bodyPr/>
          <a:lstStyle/>
          <a:p>
            <a:r>
              <a:rPr lang="en-US" b="0" dirty="0"/>
              <a:t>Advantages of using AWS Lambda</a:t>
            </a:r>
            <a:br>
              <a:rPr lang="en-US" b="0" dirty="0"/>
            </a:br>
            <a:endParaRPr lang="en-IN" dirty="0"/>
          </a:p>
        </p:txBody>
      </p:sp>
    </p:spTree>
    <p:extLst>
      <p:ext uri="{BB962C8B-B14F-4D97-AF65-F5344CB8AC3E}">
        <p14:creationId xmlns:p14="http://schemas.microsoft.com/office/powerpoint/2010/main" val="28047988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not suitable for small projects.</a:t>
            </a:r>
          </a:p>
          <a:p>
            <a:r>
              <a:rPr lang="en-US" dirty="0"/>
              <a:t>You need to carefully analyze your code and decide the memory and timeout. Incase if your function needs more time than what is allocated, it will get terminated as per the timeout specified on it and the code will not be fully executed.</a:t>
            </a:r>
          </a:p>
          <a:p>
            <a:r>
              <a:rPr lang="en-US" dirty="0"/>
              <a:t>Since AWS Lambda relies completely on AWS for the infrastructure, you cannot install anything additional software if your code demands it.</a:t>
            </a:r>
          </a:p>
          <a:p>
            <a:endParaRPr lang="en-IN" dirty="0"/>
          </a:p>
        </p:txBody>
      </p:sp>
      <p:sp>
        <p:nvSpPr>
          <p:cNvPr id="3" name="Title 2"/>
          <p:cNvSpPr>
            <a:spLocks noGrp="1"/>
          </p:cNvSpPr>
          <p:nvPr>
            <p:ph type="title"/>
          </p:nvPr>
        </p:nvSpPr>
        <p:spPr/>
        <p:txBody>
          <a:bodyPr/>
          <a:lstStyle/>
          <a:p>
            <a:r>
              <a:rPr lang="en-US" b="0" dirty="0"/>
              <a:t>Disadvantages of using AWS Lambda</a:t>
            </a:r>
            <a:br>
              <a:rPr lang="en-US" b="0" dirty="0"/>
            </a:br>
            <a:endParaRPr lang="en-IN" dirty="0"/>
          </a:p>
        </p:txBody>
      </p:sp>
    </p:spTree>
    <p:extLst>
      <p:ext uri="{BB962C8B-B14F-4D97-AF65-F5344CB8AC3E}">
        <p14:creationId xmlns:p14="http://schemas.microsoft.com/office/powerpoint/2010/main" val="10943919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Entry into a S3 object</a:t>
            </a:r>
          </a:p>
          <a:p>
            <a:r>
              <a:rPr lang="en-US" dirty="0"/>
              <a:t>Insertion, </a:t>
            </a:r>
            <a:r>
              <a:rPr lang="en-US" dirty="0" err="1"/>
              <a:t>updation</a:t>
            </a:r>
            <a:r>
              <a:rPr lang="en-US" dirty="0"/>
              <a:t> and deletion of data in Dynamo DB table</a:t>
            </a:r>
          </a:p>
          <a:p>
            <a:r>
              <a:rPr lang="en-US" dirty="0"/>
              <a:t>Push notifications from SNS</a:t>
            </a:r>
          </a:p>
          <a:p>
            <a:r>
              <a:rPr lang="en-US" dirty="0"/>
              <a:t>GET/POST calls to API Gateway</a:t>
            </a:r>
          </a:p>
          <a:p>
            <a:r>
              <a:rPr lang="en-US" dirty="0"/>
              <a:t>Headers modification at viewer or origin request/response in </a:t>
            </a:r>
            <a:r>
              <a:rPr lang="en-US" dirty="0" err="1"/>
              <a:t>CloudFront</a:t>
            </a:r>
            <a:endParaRPr lang="en-US" dirty="0"/>
          </a:p>
          <a:p>
            <a:r>
              <a:rPr lang="en-US" dirty="0"/>
              <a:t>Log entries in AWS Kinesis data stream</a:t>
            </a:r>
          </a:p>
          <a:p>
            <a:r>
              <a:rPr lang="en-US" dirty="0"/>
              <a:t>Log history in </a:t>
            </a:r>
            <a:r>
              <a:rPr lang="en-US" dirty="0" err="1"/>
              <a:t>CloudTrail</a:t>
            </a:r>
            <a:endParaRPr lang="en-US" dirty="0"/>
          </a:p>
          <a:p>
            <a:endParaRPr lang="en-IN" dirty="0"/>
          </a:p>
        </p:txBody>
      </p:sp>
      <p:sp>
        <p:nvSpPr>
          <p:cNvPr id="3" name="Title 2"/>
          <p:cNvSpPr>
            <a:spLocks noGrp="1"/>
          </p:cNvSpPr>
          <p:nvPr>
            <p:ph type="title"/>
          </p:nvPr>
        </p:nvSpPr>
        <p:spPr/>
        <p:txBody>
          <a:bodyPr/>
          <a:lstStyle/>
          <a:p>
            <a:r>
              <a:rPr lang="en-US" b="0" dirty="0"/>
              <a:t>Events that Trigger AWS Lambda</a:t>
            </a:r>
            <a:br>
              <a:rPr lang="en-US" b="0" dirty="0"/>
            </a:br>
            <a:endParaRPr lang="en-IN" dirty="0"/>
          </a:p>
        </p:txBody>
      </p:sp>
    </p:spTree>
    <p:extLst>
      <p:ext uri="{BB962C8B-B14F-4D97-AF65-F5344CB8AC3E}">
        <p14:creationId xmlns:p14="http://schemas.microsoft.com/office/powerpoint/2010/main" val="17131661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S3 Object and AWS Lambda</a:t>
            </a:r>
          </a:p>
          <a:p>
            <a:r>
              <a:rPr lang="en-US" dirty="0"/>
              <a:t>Amazon S3 passes the event details to AWS Lambda when there is any file upload in S3. The details of the file upload or deletion of file or moving of file is passed to the AWS Lambda. </a:t>
            </a:r>
          </a:p>
          <a:p>
            <a:r>
              <a:rPr lang="en-US" dirty="0"/>
              <a:t>The code in AWS Lambda can take the necessary step for when it receives the event details. For Example creating thumbnail of the image inserted into S3.</a:t>
            </a:r>
            <a:endParaRPr lang="en-IN"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623515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err="1"/>
              <a:t>DynamoDB</a:t>
            </a:r>
            <a:r>
              <a:rPr lang="en-US" dirty="0"/>
              <a:t> and AWS Lambda</a:t>
            </a:r>
          </a:p>
          <a:p>
            <a:r>
              <a:rPr lang="en-US" dirty="0" err="1"/>
              <a:t>DynamoDB</a:t>
            </a:r>
            <a:r>
              <a:rPr lang="en-US" dirty="0"/>
              <a:t> can trigger AWS Lambda when there is data added, updated and deleted in the table. AWS Lambda event has all the details of the AWS </a:t>
            </a:r>
            <a:r>
              <a:rPr lang="en-US" dirty="0" err="1"/>
              <a:t>DynamoDB</a:t>
            </a:r>
            <a:r>
              <a:rPr lang="en-US" dirty="0"/>
              <a:t> table about the insert /update or delete.</a:t>
            </a:r>
          </a:p>
          <a:p>
            <a:endParaRPr lang="en-US" dirty="0"/>
          </a:p>
          <a:p>
            <a:r>
              <a:rPr lang="en-US" dirty="0"/>
              <a:t>API Gateway and AWS Lambda</a:t>
            </a:r>
          </a:p>
          <a:p>
            <a:r>
              <a:rPr lang="en-US" dirty="0"/>
              <a:t>API Gateway can trigger AWS Lambda on GET/POST methods. We can create a form and share details with API Gateway endpoint and use it with AWS Lambda for further processing, for Example, making an entry of the data in </a:t>
            </a:r>
            <a:r>
              <a:rPr lang="en-US" dirty="0" err="1"/>
              <a:t>DynamoDB</a:t>
            </a:r>
            <a:r>
              <a:rPr lang="en-US" dirty="0"/>
              <a:t> table.</a:t>
            </a:r>
          </a:p>
          <a:p>
            <a:endParaRPr lang="en-US"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8124863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SNS and AWS Lambda</a:t>
            </a:r>
          </a:p>
          <a:p>
            <a:r>
              <a:rPr lang="en-US" dirty="0"/>
              <a:t>SNS is used for push notification, sending SMS etc. We can trigger AWS lambda when there is any push notification happening in SNS. We can also send SMS to the phone number from AWS Lambda when it receives the trigger.</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33374457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Scheduled Events and AWS Lambda</a:t>
            </a:r>
          </a:p>
          <a:p>
            <a:r>
              <a:rPr lang="en-US" dirty="0"/>
              <a:t>Scheduled Events can be used for </a:t>
            </a:r>
            <a:r>
              <a:rPr lang="en-US" dirty="0" err="1"/>
              <a:t>cron</a:t>
            </a:r>
            <a:r>
              <a:rPr lang="en-US" dirty="0"/>
              <a:t> jobs. It can trigger AWS Lambda to carry out the task at regular time pattern.</a:t>
            </a:r>
          </a:p>
          <a:p>
            <a:r>
              <a:rPr lang="en-US" dirty="0" err="1"/>
              <a:t>CloudTrail</a:t>
            </a:r>
            <a:r>
              <a:rPr lang="en-US" dirty="0"/>
              <a:t> and AWS Lambda</a:t>
            </a:r>
          </a:p>
          <a:p>
            <a:r>
              <a:rPr lang="en-US" dirty="0" err="1"/>
              <a:t>CloudTrail</a:t>
            </a:r>
            <a:r>
              <a:rPr lang="en-US" dirty="0"/>
              <a:t> can be helpful in monitoring the logs on the account. We can use AWS Lambda to further process the </a:t>
            </a:r>
            <a:r>
              <a:rPr lang="en-US" dirty="0" err="1"/>
              <a:t>CloudTrail</a:t>
            </a:r>
            <a:r>
              <a:rPr lang="en-US" dirty="0"/>
              <a:t> logs .</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859531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F66FA-7CD9-478F-8AD7-4F3FE81F68A0}"/>
              </a:ext>
            </a:extLst>
          </p:cNvPr>
          <p:cNvSpPr>
            <a:spLocks noGrp="1"/>
          </p:cNvSpPr>
          <p:nvPr>
            <p:ph sz="quarter" idx="12"/>
          </p:nvPr>
        </p:nvSpPr>
        <p:spPr/>
        <p:txBody>
          <a:bodyPr>
            <a:normAutofit/>
          </a:bodyPr>
          <a:lstStyle/>
          <a:p>
            <a:r>
              <a:rPr lang="en-US" dirty="0"/>
              <a:t>Helm helps in three key ways:</a:t>
            </a:r>
          </a:p>
          <a:p>
            <a:r>
              <a:rPr lang="en-US" dirty="0"/>
              <a:t>Improves productivity</a:t>
            </a:r>
          </a:p>
          <a:p>
            <a:r>
              <a:rPr lang="en-US" dirty="0"/>
              <a:t>Reduces the complexity of deployments of microservices</a:t>
            </a:r>
          </a:p>
          <a:p>
            <a:r>
              <a:rPr lang="en-US" dirty="0"/>
              <a:t>Enables the adaptation of cloud native applications</a:t>
            </a:r>
            <a:endParaRPr lang="en-IN" dirty="0"/>
          </a:p>
        </p:txBody>
      </p:sp>
      <p:sp>
        <p:nvSpPr>
          <p:cNvPr id="3" name="Title 2">
            <a:extLst>
              <a:ext uri="{FF2B5EF4-FFF2-40B4-BE49-F238E27FC236}">
                <a16:creationId xmlns:a16="http://schemas.microsoft.com/office/drawing/2014/main" id="{9495E2A7-717B-4688-84B4-4D43D289425F}"/>
              </a:ext>
            </a:extLst>
          </p:cNvPr>
          <p:cNvSpPr>
            <a:spLocks noGrp="1"/>
          </p:cNvSpPr>
          <p:nvPr>
            <p:ph type="title"/>
          </p:nvPr>
        </p:nvSpPr>
        <p:spPr/>
        <p:txBody>
          <a:bodyPr/>
          <a:lstStyle/>
          <a:p>
            <a:r>
              <a:rPr lang="en-IN" dirty="0"/>
              <a:t>What is helm</a:t>
            </a:r>
          </a:p>
        </p:txBody>
      </p:sp>
    </p:spTree>
    <p:extLst>
      <p:ext uri="{BB962C8B-B14F-4D97-AF65-F5344CB8AC3E}">
        <p14:creationId xmlns:p14="http://schemas.microsoft.com/office/powerpoint/2010/main" val="17768227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Kinesis and AWS Lambda</a:t>
            </a:r>
          </a:p>
          <a:p>
            <a:r>
              <a:rPr lang="en-US" dirty="0"/>
              <a:t>Kinesis is used to capture/store real time tracking data coming from website clicks, logs, social media feeds and a trigger to AWS Lambda can do additional processing on this logs.</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6799224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Download from</a:t>
            </a:r>
          </a:p>
          <a:p>
            <a:r>
              <a:rPr lang="en-US" dirty="0"/>
              <a:t>download the latest </a:t>
            </a:r>
            <a:r>
              <a:rPr lang="en-US" dirty="0" err="1"/>
              <a:t>Zipkin</a:t>
            </a:r>
            <a:r>
              <a:rPr lang="en-US" dirty="0"/>
              <a:t> server from maven repository and run the executable jar file using below command.</a:t>
            </a:r>
          </a:p>
          <a:p>
            <a:endParaRPr lang="en-US" dirty="0"/>
          </a:p>
          <a:p>
            <a:r>
              <a:rPr lang="en-US" dirty="0"/>
              <a:t>java -jar zipkin-server-2.12.1-exec.jar</a:t>
            </a:r>
          </a:p>
          <a:p>
            <a:endParaRPr lang="en-US" dirty="0"/>
          </a:p>
          <a:p>
            <a:r>
              <a:rPr lang="en-US" dirty="0"/>
              <a:t>Once </a:t>
            </a:r>
            <a:r>
              <a:rPr lang="en-US" dirty="0" err="1"/>
              <a:t>Zipkin</a:t>
            </a:r>
            <a:r>
              <a:rPr lang="en-US" dirty="0"/>
              <a:t> is started, we can see the Web UI at </a:t>
            </a:r>
            <a:r>
              <a:rPr lang="en-US" u="sng" dirty="0">
                <a:hlinkClick r:id="rId2"/>
              </a:rPr>
              <a:t>http://localhost:9411/zipkin/</a:t>
            </a:r>
            <a:endParaRPr lang="en-IN" dirty="0"/>
          </a:p>
          <a:p>
            <a:endParaRPr lang="en-IN" dirty="0"/>
          </a:p>
        </p:txBody>
      </p:sp>
      <p:sp>
        <p:nvSpPr>
          <p:cNvPr id="3" name="Title 2"/>
          <p:cNvSpPr>
            <a:spLocks noGrp="1"/>
          </p:cNvSpPr>
          <p:nvPr>
            <p:ph type="title"/>
          </p:nvPr>
        </p:nvSpPr>
        <p:spPr/>
        <p:txBody>
          <a:bodyPr/>
          <a:lstStyle/>
          <a:p>
            <a:r>
              <a:rPr lang="en-IN" dirty="0" err="1"/>
              <a:t>Zipkin</a:t>
            </a:r>
            <a:r>
              <a:rPr lang="en-IN" dirty="0"/>
              <a:t> server</a:t>
            </a:r>
          </a:p>
        </p:txBody>
      </p:sp>
    </p:spTree>
    <p:extLst>
      <p:ext uri="{BB962C8B-B14F-4D97-AF65-F5344CB8AC3E}">
        <p14:creationId xmlns:p14="http://schemas.microsoft.com/office/powerpoint/2010/main" val="5231746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icroservices Inter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0"/>
            <a:ext cx="6448425"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1295400"/>
            <a:ext cx="4722768" cy="523220"/>
          </a:xfrm>
          <a:prstGeom prst="rect">
            <a:avLst/>
          </a:prstGeom>
        </p:spPr>
        <p:txBody>
          <a:bodyPr wrap="none">
            <a:spAutoFit/>
          </a:bodyPr>
          <a:lstStyle/>
          <a:p>
            <a:r>
              <a:rPr lang="en-IN" sz="2800" b="1" dirty="0" err="1">
                <a:solidFill>
                  <a:srgbClr val="000000"/>
                </a:solidFill>
                <a:latin typeface="-apple-system"/>
              </a:rPr>
              <a:t>Microservices</a:t>
            </a:r>
            <a:r>
              <a:rPr lang="en-IN" sz="2800" b="1" dirty="0">
                <a:solidFill>
                  <a:srgbClr val="000000"/>
                </a:solidFill>
                <a:latin typeface="-apple-system"/>
              </a:rPr>
              <a:t> Interactions</a:t>
            </a:r>
            <a:endParaRPr lang="en-IN" sz="2800" dirty="0"/>
          </a:p>
        </p:txBody>
      </p:sp>
    </p:spTree>
    <p:extLst>
      <p:ext uri="{BB962C8B-B14F-4D97-AF65-F5344CB8AC3E}">
        <p14:creationId xmlns:p14="http://schemas.microsoft.com/office/powerpoint/2010/main" val="25433899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p:txBody>
          <a:bodyPr/>
          <a:lstStyle/>
          <a:p>
            <a:r>
              <a:rPr lang="en-US" dirty="0"/>
              <a:t>Micrometer provides a simple facade over the instrumentation clients for the most popular monitoring systems, allowing you to instrument your JVM-based application code without vendor lock-in. </a:t>
            </a:r>
          </a:p>
          <a:p>
            <a:r>
              <a:rPr lang="en-US" dirty="0"/>
              <a:t>Micrometer is an open-source project and provides a metric facade that exposes metric data in a vendor-neutral format that a monitoring system can understand. </a:t>
            </a:r>
            <a:endParaRPr lang="en-IN" dirty="0"/>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err="1"/>
              <a:t>Micrometer</a:t>
            </a:r>
            <a:r>
              <a:rPr lang="en-IN" dirty="0"/>
              <a:t> Prometheus</a:t>
            </a:r>
          </a:p>
        </p:txBody>
      </p:sp>
    </p:spTree>
    <p:extLst>
      <p:ext uri="{BB962C8B-B14F-4D97-AF65-F5344CB8AC3E}">
        <p14:creationId xmlns:p14="http://schemas.microsoft.com/office/powerpoint/2010/main" val="839808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a:xfrm>
            <a:off x="457201" y="2057399"/>
            <a:ext cx="8228012" cy="4495801"/>
          </a:xfrm>
        </p:spPr>
        <p:txBody>
          <a:bodyPr numCol="3">
            <a:normAutofit/>
          </a:bodyPr>
          <a:lstStyle/>
          <a:p>
            <a:r>
              <a:rPr lang="en-IN" dirty="0" err="1"/>
              <a:t>AppOptics</a:t>
            </a:r>
            <a:endParaRPr lang="en-IN" dirty="0"/>
          </a:p>
          <a:p>
            <a:r>
              <a:rPr lang="en-IN" dirty="0"/>
              <a:t>Azure Monitor</a:t>
            </a:r>
          </a:p>
          <a:p>
            <a:r>
              <a:rPr lang="en-IN" dirty="0"/>
              <a:t>Netflix Atlas</a:t>
            </a:r>
          </a:p>
          <a:p>
            <a:r>
              <a:rPr lang="en-IN" dirty="0"/>
              <a:t>CloudWatch</a:t>
            </a:r>
          </a:p>
          <a:p>
            <a:r>
              <a:rPr lang="en-IN" dirty="0"/>
              <a:t>Datadog</a:t>
            </a:r>
          </a:p>
          <a:p>
            <a:r>
              <a:rPr lang="en-IN" dirty="0"/>
              <a:t>Dynatrace</a:t>
            </a:r>
          </a:p>
          <a:p>
            <a:r>
              <a:rPr lang="en-IN" dirty="0"/>
              <a:t>Elastic</a:t>
            </a:r>
          </a:p>
          <a:p>
            <a:r>
              <a:rPr lang="en-IN" dirty="0"/>
              <a:t>Ganglia</a:t>
            </a:r>
          </a:p>
          <a:p>
            <a:r>
              <a:rPr lang="en-IN" dirty="0"/>
              <a:t>Graphite</a:t>
            </a:r>
          </a:p>
          <a:p>
            <a:r>
              <a:rPr lang="en-IN" dirty="0" err="1"/>
              <a:t>Humio</a:t>
            </a:r>
            <a:endParaRPr lang="en-IN" dirty="0"/>
          </a:p>
          <a:p>
            <a:r>
              <a:rPr lang="en-IN" dirty="0"/>
              <a:t>Influx/</a:t>
            </a:r>
            <a:r>
              <a:rPr lang="en-IN" dirty="0" err="1"/>
              <a:t>Telegraf</a:t>
            </a:r>
            <a:endParaRPr lang="en-IN" dirty="0"/>
          </a:p>
          <a:p>
            <a:r>
              <a:rPr lang="en-IN" dirty="0"/>
              <a:t>JMX</a:t>
            </a:r>
          </a:p>
          <a:p>
            <a:r>
              <a:rPr lang="en-IN" dirty="0" err="1"/>
              <a:t>KairosDB</a:t>
            </a:r>
            <a:endParaRPr lang="en-IN" dirty="0"/>
          </a:p>
          <a:p>
            <a:r>
              <a:rPr lang="en-IN" dirty="0"/>
              <a:t>New Relic</a:t>
            </a:r>
          </a:p>
          <a:p>
            <a:r>
              <a:rPr lang="en-IN" dirty="0"/>
              <a:t>Prometheus</a:t>
            </a:r>
          </a:p>
          <a:p>
            <a:r>
              <a:rPr lang="en-IN" dirty="0" err="1"/>
              <a:t>SignalFx</a:t>
            </a:r>
            <a:endParaRPr lang="en-IN" dirty="0"/>
          </a:p>
          <a:p>
            <a:r>
              <a:rPr lang="en-IN" dirty="0"/>
              <a:t>Google </a:t>
            </a:r>
            <a:r>
              <a:rPr lang="en-IN" dirty="0" err="1"/>
              <a:t>Stackdriver</a:t>
            </a:r>
            <a:endParaRPr lang="en-IN" dirty="0"/>
          </a:p>
          <a:p>
            <a:r>
              <a:rPr lang="en-IN" dirty="0" err="1"/>
              <a:t>StatsD</a:t>
            </a:r>
            <a:endParaRPr lang="en-IN" dirty="0"/>
          </a:p>
          <a:p>
            <a:r>
              <a:rPr lang="en-IN" dirty="0"/>
              <a:t>Wavefront</a:t>
            </a:r>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err="1"/>
              <a:t>Micrometer</a:t>
            </a:r>
            <a:r>
              <a:rPr lang="en-IN" dirty="0"/>
              <a:t> Prometheus</a:t>
            </a:r>
          </a:p>
        </p:txBody>
      </p:sp>
      <p:sp>
        <p:nvSpPr>
          <p:cNvPr id="4" name="TextBox 3">
            <a:extLst>
              <a:ext uri="{FF2B5EF4-FFF2-40B4-BE49-F238E27FC236}">
                <a16:creationId xmlns:a16="http://schemas.microsoft.com/office/drawing/2014/main" id="{4C430966-C2EB-498A-974E-F1552010FB48}"/>
              </a:ext>
            </a:extLst>
          </p:cNvPr>
          <p:cNvSpPr txBox="1"/>
          <p:nvPr/>
        </p:nvSpPr>
        <p:spPr>
          <a:xfrm>
            <a:off x="457200" y="1347009"/>
            <a:ext cx="7543799" cy="523220"/>
          </a:xfrm>
          <a:prstGeom prst="rect">
            <a:avLst/>
          </a:prstGeom>
          <a:noFill/>
        </p:spPr>
        <p:txBody>
          <a:bodyPr wrap="square" rtlCol="0">
            <a:spAutoFit/>
          </a:bodyPr>
          <a:lstStyle/>
          <a:p>
            <a:r>
              <a:rPr lang="en-US" sz="2800"/>
              <a:t>These monitoring systems are supported:</a:t>
            </a:r>
            <a:endParaRPr lang="en-US" sz="2800" dirty="0"/>
          </a:p>
        </p:txBody>
      </p:sp>
    </p:spTree>
    <p:extLst>
      <p:ext uri="{BB962C8B-B14F-4D97-AF65-F5344CB8AC3E}">
        <p14:creationId xmlns:p14="http://schemas.microsoft.com/office/powerpoint/2010/main" val="23001374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431D2C-6E3F-453F-B478-4EADAD07963B}"/>
              </a:ext>
            </a:extLst>
          </p:cNvPr>
          <p:cNvSpPr>
            <a:spLocks noGrp="1"/>
          </p:cNvSpPr>
          <p:nvPr>
            <p:ph sz="quarter" idx="12"/>
          </p:nvPr>
        </p:nvSpPr>
        <p:spPr/>
        <p:txBody>
          <a:bodyPr/>
          <a:lstStyle/>
          <a:p>
            <a:r>
              <a:rPr lang="en-US" dirty="0"/>
              <a:t>Micrometer is not part of the Spring ecosystem and needs to be added as a dependency. </a:t>
            </a:r>
          </a:p>
          <a:p>
            <a:r>
              <a:rPr lang="en-US" dirty="0"/>
              <a:t>In our demo application, this was already done in the Spring </a:t>
            </a:r>
            <a:r>
              <a:rPr lang="en-US" dirty="0" err="1"/>
              <a:t>Initializr</a:t>
            </a:r>
            <a:r>
              <a:rPr lang="en-US" dirty="0"/>
              <a:t> configuration.</a:t>
            </a:r>
          </a:p>
          <a:p>
            <a:r>
              <a:rPr lang="en-IN" dirty="0"/>
              <a:t>Prometheus metrics in </a:t>
            </a:r>
            <a:r>
              <a:rPr lang="en-IN" dirty="0" err="1"/>
              <a:t>application.properties</a:t>
            </a:r>
            <a:r>
              <a:rPr lang="en-IN" dirty="0"/>
              <a:t>:</a:t>
            </a:r>
          </a:p>
          <a:p>
            <a:r>
              <a:rPr lang="en-IN" dirty="0" err="1"/>
              <a:t>management.endpoints.web.exposure.include</a:t>
            </a:r>
            <a:r>
              <a:rPr lang="en-IN" dirty="0"/>
              <a:t>=</a:t>
            </a:r>
          </a:p>
          <a:p>
            <a:r>
              <a:rPr lang="en-IN" dirty="0" err="1"/>
              <a:t>prometheus,health,info,metric</a:t>
            </a:r>
            <a:endParaRPr lang="en-IN" dirty="0"/>
          </a:p>
        </p:txBody>
      </p:sp>
      <p:sp>
        <p:nvSpPr>
          <p:cNvPr id="3" name="Title 2">
            <a:extLst>
              <a:ext uri="{FF2B5EF4-FFF2-40B4-BE49-F238E27FC236}">
                <a16:creationId xmlns:a16="http://schemas.microsoft.com/office/drawing/2014/main" id="{F6EB949B-78E3-4DC3-B4D6-605D680EEA26}"/>
              </a:ext>
            </a:extLst>
          </p:cNvPr>
          <p:cNvSpPr>
            <a:spLocks noGrp="1"/>
          </p:cNvSpPr>
          <p:nvPr>
            <p:ph type="title"/>
          </p:nvPr>
        </p:nvSpPr>
        <p:spPr/>
        <p:txBody>
          <a:bodyPr/>
          <a:lstStyle/>
          <a:p>
            <a:r>
              <a:rPr lang="en-IN" dirty="0" err="1"/>
              <a:t>Micrometer</a:t>
            </a:r>
            <a:r>
              <a:rPr lang="en-IN" dirty="0"/>
              <a:t> Prometheus</a:t>
            </a:r>
          </a:p>
        </p:txBody>
      </p:sp>
    </p:spTree>
    <p:extLst>
      <p:ext uri="{BB962C8B-B14F-4D97-AF65-F5344CB8AC3E}">
        <p14:creationId xmlns:p14="http://schemas.microsoft.com/office/powerpoint/2010/main" val="293393290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Prometheus and </a:t>
            </a:r>
            <a:r>
              <a:rPr lang="en-IN"/>
              <a:t>grafana</a:t>
            </a:r>
            <a:endParaRPr lang="en-IN" dirty="0"/>
          </a:p>
        </p:txBody>
      </p:sp>
      <p:sp>
        <p:nvSpPr>
          <p:cNvPr id="3" name="Content Placeholder 2"/>
          <p:cNvSpPr>
            <a:spLocks noGrp="1"/>
          </p:cNvSpPr>
          <p:nvPr>
            <p:ph sz="quarter" idx="12"/>
          </p:nvPr>
        </p:nvSpPr>
        <p:spPr/>
        <p:txBody>
          <a:bodyPr/>
          <a:lstStyle/>
          <a:p>
            <a:r>
              <a:rPr lang="en-IN" dirty="0"/>
              <a:t>prometheus.exe  --</a:t>
            </a:r>
            <a:r>
              <a:rPr lang="en-IN" dirty="0" err="1"/>
              <a:t>config.file</a:t>
            </a:r>
            <a:r>
              <a:rPr lang="en-IN" dirty="0"/>
              <a:t>="</a:t>
            </a:r>
            <a:r>
              <a:rPr lang="en-IN" dirty="0" err="1"/>
              <a:t>prometheus.yml</a:t>
            </a:r>
            <a:r>
              <a:rPr lang="en-IN" dirty="0"/>
              <a:t>" --</a:t>
            </a:r>
            <a:r>
              <a:rPr lang="en-IN" dirty="0" err="1"/>
              <a:t>web.listen</a:t>
            </a:r>
            <a:r>
              <a:rPr lang="en-IN" dirty="0"/>
              <a:t>-address=:9092</a:t>
            </a:r>
          </a:p>
          <a:p>
            <a:r>
              <a:rPr lang="en-IN" dirty="0"/>
              <a:t>Refer project</a:t>
            </a:r>
          </a:p>
          <a:p>
            <a:r>
              <a:rPr lang="en-IN" dirty="0"/>
              <a:t>D:\git\ericmay2021repo\productdockerapi</a:t>
            </a:r>
          </a:p>
        </p:txBody>
      </p:sp>
    </p:spTree>
    <p:extLst>
      <p:ext uri="{BB962C8B-B14F-4D97-AF65-F5344CB8AC3E}">
        <p14:creationId xmlns:p14="http://schemas.microsoft.com/office/powerpoint/2010/main" val="2151772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FAF6F7-8A6D-4374-B5CD-050C4328B52E}"/>
              </a:ext>
            </a:extLst>
          </p:cNvPr>
          <p:cNvPicPr>
            <a:picLocks noChangeAspect="1"/>
          </p:cNvPicPr>
          <p:nvPr/>
        </p:nvPicPr>
        <p:blipFill rotWithShape="1">
          <a:blip r:embed="rId2"/>
          <a:srcRect t="4075" b="5555"/>
          <a:stretch/>
        </p:blipFill>
        <p:spPr>
          <a:xfrm>
            <a:off x="0" y="1752600"/>
            <a:ext cx="9144000" cy="4648200"/>
          </a:xfrm>
          <a:prstGeom prst="rect">
            <a:avLst/>
          </a:prstGeom>
        </p:spPr>
      </p:pic>
      <p:sp>
        <p:nvSpPr>
          <p:cNvPr id="5" name="Title 4">
            <a:extLst>
              <a:ext uri="{FF2B5EF4-FFF2-40B4-BE49-F238E27FC236}">
                <a16:creationId xmlns:a16="http://schemas.microsoft.com/office/drawing/2014/main" id="{AB01A03C-7701-4D20-BAF4-D768807BB22E}"/>
              </a:ext>
            </a:extLst>
          </p:cNvPr>
          <p:cNvSpPr>
            <a:spLocks noGrp="1"/>
          </p:cNvSpPr>
          <p:nvPr>
            <p:ph type="title"/>
          </p:nvPr>
        </p:nvSpPr>
        <p:spPr/>
        <p:txBody>
          <a:bodyPr/>
          <a:lstStyle/>
          <a:p>
            <a:r>
              <a:rPr lang="en-IN" dirty="0"/>
              <a:t>Prometheus</a:t>
            </a:r>
          </a:p>
        </p:txBody>
      </p:sp>
    </p:spTree>
    <p:extLst>
      <p:ext uri="{BB962C8B-B14F-4D97-AF65-F5344CB8AC3E}">
        <p14:creationId xmlns:p14="http://schemas.microsoft.com/office/powerpoint/2010/main" val="19154063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01A03C-7701-4D20-BAF4-D768807BB22E}"/>
              </a:ext>
            </a:extLst>
          </p:cNvPr>
          <p:cNvSpPr>
            <a:spLocks noGrp="1"/>
          </p:cNvSpPr>
          <p:nvPr>
            <p:ph type="title"/>
          </p:nvPr>
        </p:nvSpPr>
        <p:spPr/>
        <p:txBody>
          <a:bodyPr/>
          <a:lstStyle/>
          <a:p>
            <a:r>
              <a:rPr lang="en-IN" dirty="0"/>
              <a:t>Prometheus</a:t>
            </a:r>
          </a:p>
        </p:txBody>
      </p:sp>
      <p:pic>
        <p:nvPicPr>
          <p:cNvPr id="1026" name="Picture 2">
            <a:extLst>
              <a:ext uri="{FF2B5EF4-FFF2-40B4-BE49-F238E27FC236}">
                <a16:creationId xmlns:a16="http://schemas.microsoft.com/office/drawing/2014/main" id="{128B34EE-2E55-433A-8BE7-2685DD73B7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295400"/>
            <a:ext cx="8205261" cy="547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0575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We can also define some custom metrics.</a:t>
            </a:r>
          </a:p>
          <a:p>
            <a:r>
              <a:rPr lang="en-US" dirty="0"/>
              <a:t>The demo contains a Scheduler class which periodically runs the included </a:t>
            </a:r>
            <a:r>
              <a:rPr lang="en-US" dirty="0" err="1"/>
              <a:t>schedulingTask</a:t>
            </a:r>
            <a:r>
              <a:rPr lang="en-US" dirty="0"/>
              <a:t> method.</a:t>
            </a:r>
          </a:p>
          <a:p>
            <a:r>
              <a:rPr lang="en-US" dirty="0"/>
              <a:t>To be able to send custom metrics we need to import </a:t>
            </a:r>
            <a:r>
              <a:rPr lang="en-US" dirty="0" err="1"/>
              <a:t>MeterRegistry</a:t>
            </a:r>
            <a:r>
              <a:rPr lang="en-US" dirty="0"/>
              <a:t> from the Micrometer library and inject it into our class.</a:t>
            </a:r>
          </a:p>
          <a:p>
            <a:endParaRPr lang="en-IN" dirty="0"/>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327145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95A3E0-9F1C-4E84-B552-6CFFE4895E5F}"/>
              </a:ext>
            </a:extLst>
          </p:cNvPr>
          <p:cNvSpPr>
            <a:spLocks noGrp="1"/>
          </p:cNvSpPr>
          <p:nvPr>
            <p:ph sz="quarter" idx="12"/>
          </p:nvPr>
        </p:nvSpPr>
        <p:spPr/>
        <p:txBody>
          <a:bodyPr/>
          <a:lstStyle/>
          <a:p>
            <a:r>
              <a:rPr lang="en-US" dirty="0"/>
              <a:t>Helm Charts are simply Kubernetes YAML manifests combined into a single package that can be advertised to your Kubernetes clusters. </a:t>
            </a:r>
          </a:p>
          <a:p>
            <a:r>
              <a:rPr lang="en-US" dirty="0"/>
              <a:t>Once packaged, installing a Helm Chart into your cluster is as easy as running a single helm install, which really simplifies the deployment of containerized applications.</a:t>
            </a:r>
            <a:endParaRPr lang="en-IN" dirty="0"/>
          </a:p>
        </p:txBody>
      </p:sp>
      <p:sp>
        <p:nvSpPr>
          <p:cNvPr id="3" name="Title 2">
            <a:extLst>
              <a:ext uri="{FF2B5EF4-FFF2-40B4-BE49-F238E27FC236}">
                <a16:creationId xmlns:a16="http://schemas.microsoft.com/office/drawing/2014/main" id="{E29FE74F-27D8-4AE6-9E13-1952EF835A9C}"/>
              </a:ext>
            </a:extLst>
          </p:cNvPr>
          <p:cNvSpPr>
            <a:spLocks noGrp="1"/>
          </p:cNvSpPr>
          <p:nvPr>
            <p:ph type="title"/>
          </p:nvPr>
        </p:nvSpPr>
        <p:spPr/>
        <p:txBody>
          <a:bodyPr/>
          <a:lstStyle/>
          <a:p>
            <a:r>
              <a:rPr lang="en-IN" dirty="0"/>
              <a:t>What are Helm charts?</a:t>
            </a:r>
          </a:p>
        </p:txBody>
      </p:sp>
    </p:spTree>
    <p:extLst>
      <p:ext uri="{BB962C8B-B14F-4D97-AF65-F5344CB8AC3E}">
        <p14:creationId xmlns:p14="http://schemas.microsoft.com/office/powerpoint/2010/main" val="9071751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It is possible to instantiate these types of meters from </a:t>
            </a:r>
            <a:r>
              <a:rPr lang="en-US" dirty="0" err="1"/>
              <a:t>MeterRegistry</a:t>
            </a:r>
            <a:r>
              <a:rPr lang="en-US" dirty="0"/>
              <a:t>:</a:t>
            </a:r>
          </a:p>
          <a:p>
            <a:pPr lvl="1"/>
            <a:r>
              <a:rPr lang="en-US" dirty="0"/>
              <a:t>Counter: reports merely a count over a specified property of an application</a:t>
            </a:r>
          </a:p>
          <a:p>
            <a:pPr lvl="1"/>
            <a:r>
              <a:rPr lang="en-US" dirty="0"/>
              <a:t>Gauge: shows the current value of a meter</a:t>
            </a:r>
          </a:p>
          <a:p>
            <a:pPr lvl="1"/>
            <a:r>
              <a:rPr lang="en-US" dirty="0"/>
              <a:t>Timers: measures latencies or frequency of events</a:t>
            </a:r>
          </a:p>
          <a:p>
            <a:pPr lvl="1"/>
            <a:r>
              <a:rPr lang="en-US" dirty="0" err="1"/>
              <a:t>DistributionSummary</a:t>
            </a:r>
            <a:r>
              <a:rPr lang="en-US" dirty="0"/>
              <a:t>: provides distribution of events and a simple summary</a:t>
            </a:r>
          </a:p>
          <a:p>
            <a:pPr lvl="1"/>
            <a:r>
              <a:rPr lang="en-US" b="1" dirty="0">
                <a:solidFill>
                  <a:srgbClr val="FF0000"/>
                </a:solidFill>
              </a:rPr>
              <a:t>Refer </a:t>
            </a:r>
            <a:r>
              <a:rPr lang="en-US" b="1">
                <a:solidFill>
                  <a:srgbClr val="FF0000"/>
                </a:solidFill>
              </a:rPr>
              <a:t>implementation of a </a:t>
            </a:r>
            <a:r>
              <a:rPr lang="en-US" b="1" dirty="0">
                <a:solidFill>
                  <a:srgbClr val="FF0000"/>
                </a:solidFill>
              </a:rPr>
              <a:t>counter and a gauge for demonstration purposes</a:t>
            </a:r>
            <a:endParaRPr lang="en-IN" b="1" dirty="0">
              <a:solidFill>
                <a:srgbClr val="FF0000"/>
              </a:solidFill>
            </a:endParaRPr>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27352417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spTree>
    <p:extLst>
      <p:ext uri="{BB962C8B-B14F-4D97-AF65-F5344CB8AC3E}">
        <p14:creationId xmlns:p14="http://schemas.microsoft.com/office/powerpoint/2010/main" val="1600843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Data Flow</a:t>
            </a:r>
          </a:p>
        </p:txBody>
      </p:sp>
      <p:pic>
        <p:nvPicPr>
          <p:cNvPr id="1026" name="Picture 2" descr="cloud-15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15" y="1295400"/>
            <a:ext cx="7877175"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365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endParaRPr lang="en-US" dirty="0"/>
          </a:p>
          <a:p>
            <a:r>
              <a:rPr lang="en-US" dirty="0"/>
              <a:t>Spring Cloud Data Flow is a toolkit to build real-time data integration and data processing pipelines by establishing message flows between Spring Boot applications that could be deployed on top of different runtimes.</a:t>
            </a:r>
          </a:p>
          <a:p>
            <a:r>
              <a:rPr lang="en-US" dirty="0"/>
              <a:t>Long lived applications require Stream Applications while Short lived applications require Task Applications.</a:t>
            </a:r>
          </a:p>
          <a:p>
            <a:r>
              <a:rPr lang="en-US" dirty="0"/>
              <a:t>In this example we make use of Stream Applications. Previously we had already developed Spring Cloud Stream applications to understand the concept of Spring Cloud Stream Source and Spring Cloud Sink and their benefit.</a:t>
            </a:r>
            <a:endParaRPr lang="en-IN" dirty="0"/>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13458731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333" t="5555" r="13333" b="11482"/>
          <a:stretch/>
        </p:blipFill>
        <p:spPr>
          <a:xfrm>
            <a:off x="457200" y="1600200"/>
            <a:ext cx="8028214" cy="4495800"/>
          </a:xfrm>
          <a:prstGeom prst="rect">
            <a:avLst/>
          </a:prstGeom>
        </p:spPr>
      </p:pic>
    </p:spTree>
    <p:extLst>
      <p:ext uri="{BB962C8B-B14F-4D97-AF65-F5344CB8AC3E}">
        <p14:creationId xmlns:p14="http://schemas.microsoft.com/office/powerpoint/2010/main" val="20468249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407"/>
          <a:stretch/>
        </p:blipFill>
        <p:spPr>
          <a:xfrm>
            <a:off x="0" y="1524000"/>
            <a:ext cx="9144000" cy="4762500"/>
          </a:xfrm>
          <a:prstGeom prst="rect">
            <a:avLst/>
          </a:prstGeom>
        </p:spPr>
      </p:pic>
    </p:spTree>
    <p:extLst>
      <p:ext uri="{BB962C8B-B14F-4D97-AF65-F5344CB8AC3E}">
        <p14:creationId xmlns:p14="http://schemas.microsoft.com/office/powerpoint/2010/main" val="4040141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5926" b="15555"/>
          <a:stretch/>
        </p:blipFill>
        <p:spPr>
          <a:xfrm>
            <a:off x="0" y="1447800"/>
            <a:ext cx="9144000" cy="4038600"/>
          </a:xfrm>
          <a:prstGeom prst="rect">
            <a:avLst/>
          </a:prstGeom>
        </p:spPr>
      </p:pic>
    </p:spTree>
    <p:extLst>
      <p:ext uri="{BB962C8B-B14F-4D97-AF65-F5344CB8AC3E}">
        <p14:creationId xmlns:p14="http://schemas.microsoft.com/office/powerpoint/2010/main" val="9492430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1) Applications:</a:t>
            </a:r>
          </a:p>
          <a:p>
            <a:r>
              <a:rPr lang="en-US" dirty="0"/>
              <a:t>Applications will be of two types.</a:t>
            </a:r>
          </a:p>
          <a:p>
            <a:r>
              <a:rPr lang="en-US" dirty="0"/>
              <a:t>A. Short lived applications:</a:t>
            </a:r>
          </a:p>
          <a:p>
            <a:r>
              <a:rPr lang="en-US" dirty="0"/>
              <a:t>this type of applications can be run for short amount of time and then it will terminate. Example: Spring Cloud Task, it will for whenever we try to execute the task it will launched and then it terminate after the task, same for batch applications.</a:t>
            </a:r>
            <a:endParaRPr lang="en-IN" dirty="0"/>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5410009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1) Applications:</a:t>
            </a:r>
          </a:p>
          <a:p>
            <a:r>
              <a:rPr lang="en-US" dirty="0"/>
              <a:t>B. Long lived applications:</a:t>
            </a:r>
          </a:p>
          <a:p>
            <a:r>
              <a:rPr lang="en-US" dirty="0"/>
              <a:t>this type of applications will be run for unbounded amount of time, majorly these applications are message based applications.</a:t>
            </a:r>
          </a:p>
          <a:p>
            <a:r>
              <a:rPr lang="en-US" dirty="0"/>
              <a:t>Example:</a:t>
            </a:r>
          </a:p>
          <a:p>
            <a:r>
              <a:rPr lang="en-US" dirty="0"/>
              <a:t>Spring Cloud Stream, this type of applications will consume messages and produce messages to data flow server configured message broker.</a:t>
            </a:r>
            <a:endParaRPr lang="en-IN" dirty="0"/>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26750310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2) Application packaging:</a:t>
            </a:r>
          </a:p>
          <a:p>
            <a:r>
              <a:rPr lang="en-US" dirty="0"/>
              <a:t>the target run time will be of two types.</a:t>
            </a:r>
          </a:p>
          <a:p>
            <a:r>
              <a:rPr lang="en-US" dirty="0"/>
              <a:t>A. Spring boot jar file:</a:t>
            </a:r>
          </a:p>
          <a:p>
            <a:r>
              <a:rPr lang="en-US" dirty="0"/>
              <a:t>we can specify either spring boot jar or any http URL pointing to spring boot jar file or maven artifact.</a:t>
            </a:r>
          </a:p>
          <a:p>
            <a:endParaRPr lang="en-US" dirty="0"/>
          </a:p>
          <a:p>
            <a:r>
              <a:rPr lang="en-US" dirty="0"/>
              <a:t>B. Docker Image:</a:t>
            </a:r>
          </a:p>
          <a:p>
            <a:r>
              <a:rPr lang="en-US" dirty="0"/>
              <a:t>we can also specify the docker image </a:t>
            </a:r>
            <a:r>
              <a:rPr lang="en-US" dirty="0" err="1"/>
              <a:t>url</a:t>
            </a:r>
            <a:r>
              <a:rPr lang="en-US" dirty="0"/>
              <a:t> for micro service applications.</a:t>
            </a:r>
            <a:endParaRPr lang="en-IN" dirty="0"/>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307575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4" name="Picture 3">
            <a:extLst>
              <a:ext uri="{FF2B5EF4-FFF2-40B4-BE49-F238E27FC236}">
                <a16:creationId xmlns:a16="http://schemas.microsoft.com/office/drawing/2014/main" id="{41ECBF7E-FE93-4DEA-932C-0868A8BEF115}"/>
              </a:ext>
            </a:extLst>
          </p:cNvPr>
          <p:cNvPicPr>
            <a:picLocks noChangeAspect="1"/>
          </p:cNvPicPr>
          <p:nvPr/>
        </p:nvPicPr>
        <p:blipFill>
          <a:blip r:embed="rId2"/>
          <a:stretch>
            <a:fillRect/>
          </a:stretch>
        </p:blipFill>
        <p:spPr>
          <a:xfrm>
            <a:off x="24353" y="1447800"/>
            <a:ext cx="9144000" cy="5143500"/>
          </a:xfrm>
          <a:prstGeom prst="rect">
            <a:avLst/>
          </a:prstGeom>
        </p:spPr>
      </p:pic>
    </p:spTree>
    <p:extLst>
      <p:ext uri="{BB962C8B-B14F-4D97-AF65-F5344CB8AC3E}">
        <p14:creationId xmlns:p14="http://schemas.microsoft.com/office/powerpoint/2010/main" val="1100669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1D0C09-3CF6-49D9-B9DF-B085D6B6FC7A}"/>
              </a:ext>
            </a:extLst>
          </p:cNvPr>
          <p:cNvSpPr>
            <a:spLocks noGrp="1"/>
          </p:cNvSpPr>
          <p:nvPr>
            <p:ph sz="quarter" idx="12"/>
          </p:nvPr>
        </p:nvSpPr>
        <p:spPr/>
        <p:txBody>
          <a:bodyPr>
            <a:normAutofit lnSpcReduction="10000"/>
          </a:bodyPr>
          <a:lstStyle/>
          <a:p>
            <a:r>
              <a:rPr lang="en-IN" dirty="0" err="1"/>
              <a:t>choco</a:t>
            </a:r>
            <a:r>
              <a:rPr lang="en-IN" dirty="0"/>
              <a:t> install </a:t>
            </a:r>
            <a:r>
              <a:rPr lang="en-IN" dirty="0" err="1"/>
              <a:t>kubernetes</a:t>
            </a:r>
            <a:r>
              <a:rPr lang="en-IN" dirty="0"/>
              <a:t>-helm</a:t>
            </a:r>
          </a:p>
          <a:p>
            <a:r>
              <a:rPr lang="en-IN" dirty="0"/>
              <a:t>Or</a:t>
            </a:r>
          </a:p>
          <a:p>
            <a:r>
              <a:rPr lang="en-IN" dirty="0">
                <a:hlinkClick r:id="rId2"/>
              </a:rPr>
              <a:t>https://github.com/helm/helm/releases</a:t>
            </a:r>
            <a:endParaRPr lang="en-IN" dirty="0"/>
          </a:p>
          <a:p>
            <a:r>
              <a:rPr lang="en-IN" dirty="0"/>
              <a:t>Unzip</a:t>
            </a:r>
          </a:p>
          <a:p>
            <a:r>
              <a:rPr lang="en-US" b="0" i="0" dirty="0">
                <a:solidFill>
                  <a:srgbClr val="333333"/>
                </a:solidFill>
                <a:effectLst/>
                <a:latin typeface="Open Sans"/>
              </a:rPr>
              <a:t>Initialize helm using the</a:t>
            </a:r>
            <a:r>
              <a:rPr lang="en-US" b="1" i="0" dirty="0">
                <a:solidFill>
                  <a:srgbClr val="333333"/>
                </a:solidFill>
                <a:effectLst/>
                <a:latin typeface="Open Sans"/>
              </a:rPr>
              <a:t> helm </a:t>
            </a:r>
            <a:r>
              <a:rPr lang="en-US" b="1" i="0" dirty="0" err="1">
                <a:solidFill>
                  <a:srgbClr val="333333"/>
                </a:solidFill>
                <a:effectLst/>
                <a:latin typeface="Open Sans"/>
              </a:rPr>
              <a:t>init</a:t>
            </a:r>
            <a:r>
              <a:rPr lang="en-US" b="1" i="0" dirty="0">
                <a:solidFill>
                  <a:srgbClr val="333333"/>
                </a:solidFill>
                <a:effectLst/>
                <a:latin typeface="Open Sans"/>
              </a:rPr>
              <a:t> </a:t>
            </a:r>
            <a:r>
              <a:rPr lang="en-US" b="0" i="0" dirty="0">
                <a:solidFill>
                  <a:srgbClr val="333333"/>
                </a:solidFill>
                <a:effectLst/>
                <a:latin typeface="Open Sans"/>
              </a:rPr>
              <a:t>command.</a:t>
            </a:r>
            <a:endParaRPr lang="en-IN" b="0" i="0" dirty="0">
              <a:solidFill>
                <a:srgbClr val="333333"/>
              </a:solidFill>
              <a:effectLst/>
              <a:latin typeface="Open Sans"/>
            </a:endParaRPr>
          </a:p>
          <a:p>
            <a:r>
              <a:rPr lang="en-US" dirty="0"/>
              <a:t>Finally, add the repo of the helm chart using the below-given command.</a:t>
            </a:r>
          </a:p>
          <a:p>
            <a:r>
              <a:rPr lang="en-IN" dirty="0"/>
              <a:t>helm repo add stable </a:t>
            </a:r>
            <a:r>
              <a:rPr lang="en-IN" dirty="0">
                <a:hlinkClick r:id="rId3"/>
              </a:rPr>
              <a:t>https://kubernetes-charts.storage.googleapis.com/</a:t>
            </a:r>
            <a:endParaRPr lang="en-IN" dirty="0"/>
          </a:p>
          <a:p>
            <a:r>
              <a:rPr lang="en-IN" dirty="0"/>
              <a:t>helm repo list</a:t>
            </a:r>
          </a:p>
          <a:p>
            <a:endParaRPr lang="en-IN" dirty="0"/>
          </a:p>
          <a:p>
            <a:endParaRPr lang="en-IN" dirty="0"/>
          </a:p>
          <a:p>
            <a:endParaRPr lang="en-IN" dirty="0"/>
          </a:p>
        </p:txBody>
      </p:sp>
      <p:sp>
        <p:nvSpPr>
          <p:cNvPr id="3" name="Title 2">
            <a:extLst>
              <a:ext uri="{FF2B5EF4-FFF2-40B4-BE49-F238E27FC236}">
                <a16:creationId xmlns:a16="http://schemas.microsoft.com/office/drawing/2014/main" id="{9A75D2D6-9267-49ED-94EF-2293257E69CD}"/>
              </a:ext>
            </a:extLst>
          </p:cNvPr>
          <p:cNvSpPr>
            <a:spLocks noGrp="1"/>
          </p:cNvSpPr>
          <p:nvPr>
            <p:ph type="title"/>
          </p:nvPr>
        </p:nvSpPr>
        <p:spPr/>
        <p:txBody>
          <a:bodyPr/>
          <a:lstStyle/>
          <a:p>
            <a:r>
              <a:rPr lang="en-IN" dirty="0"/>
              <a:t>Helm Install </a:t>
            </a:r>
          </a:p>
        </p:txBody>
      </p:sp>
    </p:spTree>
    <p:extLst>
      <p:ext uri="{BB962C8B-B14F-4D97-AF65-F5344CB8AC3E}">
        <p14:creationId xmlns:p14="http://schemas.microsoft.com/office/powerpoint/2010/main" val="13877705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3) Runtime:</a:t>
            </a:r>
          </a:p>
          <a:p>
            <a:r>
              <a:rPr lang="en-US" dirty="0"/>
              <a:t>the target system run time where our applications will be executed. The list of supported run times are:</a:t>
            </a:r>
          </a:p>
          <a:p>
            <a:r>
              <a:rPr lang="en-US" dirty="0"/>
              <a:t>Cloud Foundry Apache YARN Kubernetes Apache Mesos Local Server for development.</a:t>
            </a:r>
            <a:endParaRPr lang="en-IN" dirty="0"/>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36064322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Microservice based Streaming and Batch data processing for Cloud Foundry and Kubernetes.</a:t>
            </a:r>
          </a:p>
          <a:p>
            <a:r>
              <a:rPr lang="en-US" dirty="0"/>
              <a:t>Spring Cloud Data Flow provides tools to create complex topologies for streaming and batch data pipelines. </a:t>
            </a:r>
          </a:p>
          <a:p>
            <a:r>
              <a:rPr lang="en-US" dirty="0"/>
              <a:t>The data pipelines consist of Spring Boot apps, built using the Spring Cloud Stream or Spring Cloud Task microservice frameworks.</a:t>
            </a:r>
          </a:p>
          <a:p>
            <a:r>
              <a:rPr lang="en-US" dirty="0"/>
              <a:t>Spring Cloud Data Flow supports a range of data processing use cases, from ETL to import/export, event streaming, and predictive analytics.</a:t>
            </a:r>
            <a:endParaRPr lang="en-IN" dirty="0"/>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37872231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Data Flow</a:t>
            </a:r>
          </a:p>
        </p:txBody>
      </p:sp>
      <p:pic>
        <p:nvPicPr>
          <p:cNvPr id="2050" name="Picture 2" descr="cloud-15_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15" y="1600200"/>
            <a:ext cx="6562725" cy="485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6161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CC79178-D862-4D2F-AF68-05B0E5DB7AF8}"/>
              </a:ext>
            </a:extLst>
          </p:cNvPr>
          <p:cNvGraphicFramePr>
            <a:graphicFrameLocks noGrp="1"/>
          </p:cNvGraphicFramePr>
          <p:nvPr>
            <p:extLst>
              <p:ext uri="{D42A27DB-BD31-4B8C-83A1-F6EECF244321}">
                <p14:modId xmlns:p14="http://schemas.microsoft.com/office/powerpoint/2010/main" val="3800921092"/>
              </p:ext>
            </p:extLst>
          </p:nvPr>
        </p:nvGraphicFramePr>
        <p:xfrm>
          <a:off x="457200" y="1524000"/>
          <a:ext cx="8382000" cy="4364438"/>
        </p:xfrm>
        <a:graphic>
          <a:graphicData uri="http://schemas.openxmlformats.org/drawingml/2006/table">
            <a:tbl>
              <a:tblPr/>
              <a:tblGrid>
                <a:gridCol w="2794000">
                  <a:extLst>
                    <a:ext uri="{9D8B030D-6E8A-4147-A177-3AD203B41FA5}">
                      <a16:colId xmlns:a16="http://schemas.microsoft.com/office/drawing/2014/main" val="2904936841"/>
                    </a:ext>
                  </a:extLst>
                </a:gridCol>
                <a:gridCol w="2794000">
                  <a:extLst>
                    <a:ext uri="{9D8B030D-6E8A-4147-A177-3AD203B41FA5}">
                      <a16:colId xmlns:a16="http://schemas.microsoft.com/office/drawing/2014/main" val="3740873880"/>
                    </a:ext>
                  </a:extLst>
                </a:gridCol>
                <a:gridCol w="2794000">
                  <a:extLst>
                    <a:ext uri="{9D8B030D-6E8A-4147-A177-3AD203B41FA5}">
                      <a16:colId xmlns:a16="http://schemas.microsoft.com/office/drawing/2014/main" val="1858472267"/>
                    </a:ext>
                  </a:extLst>
                </a:gridCol>
              </a:tblGrid>
              <a:tr h="123703">
                <a:tc>
                  <a:txBody>
                    <a:bodyPr/>
                    <a:lstStyle/>
                    <a:p>
                      <a:pPr algn="l"/>
                      <a:r>
                        <a:rPr lang="en-IN" sz="2000" b="1">
                          <a:effectLst/>
                        </a:rPr>
                        <a:t>Source</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1">
                          <a:effectLst/>
                        </a:rPr>
                        <a:t>Processor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1">
                          <a:effectLst/>
                        </a:rPr>
                        <a:t>Sink</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32026635"/>
                  </a:ext>
                </a:extLst>
              </a:tr>
              <a:tr h="216480">
                <a:tc>
                  <a:txBody>
                    <a:bodyPr/>
                    <a:lstStyle/>
                    <a:p>
                      <a:pPr algn="l"/>
                      <a:r>
                        <a:rPr lang="en-IN" sz="2000" b="0">
                          <a:effectLst/>
                        </a:rPr>
                        <a:t>file</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aggregator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aggregate-counter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528747687"/>
                  </a:ext>
                </a:extLst>
              </a:tr>
              <a:tr h="123703">
                <a:tc>
                  <a:txBody>
                    <a:bodyPr/>
                    <a:lstStyle/>
                    <a:p>
                      <a:pPr algn="l"/>
                      <a:r>
                        <a:rPr lang="en-IN" sz="2000" b="0">
                          <a:effectLst/>
                        </a:rPr>
                        <a:t>ftp</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bridge</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cassandra</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975814084"/>
                  </a:ext>
                </a:extLst>
              </a:tr>
              <a:tr h="123703">
                <a:tc>
                  <a:txBody>
                    <a:bodyPr/>
                    <a:lstStyle/>
                    <a:p>
                      <a:pPr algn="l"/>
                      <a:r>
                        <a:rPr lang="en-IN" sz="2000" b="0">
                          <a:effectLst/>
                        </a:rPr>
                        <a:t>gemfire</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filter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counter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97171274"/>
                  </a:ext>
                </a:extLst>
              </a:tr>
              <a:tr h="216480">
                <a:tc>
                  <a:txBody>
                    <a:bodyPr/>
                    <a:lstStyle/>
                    <a:p>
                      <a:pPr algn="l"/>
                      <a:r>
                        <a:rPr lang="en-IN" sz="2000" b="0">
                          <a:effectLst/>
                        </a:rPr>
                        <a:t>gemfire-cq</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groovy-filter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field-value-counter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131181889"/>
                  </a:ext>
                </a:extLst>
              </a:tr>
              <a:tr h="216480">
                <a:tc>
                  <a:txBody>
                    <a:bodyPr/>
                    <a:lstStyle/>
                    <a:p>
                      <a:pPr algn="l"/>
                      <a:r>
                        <a:rPr lang="en-IN" sz="2000" b="0">
                          <a:effectLst/>
                        </a:rPr>
                        <a:t>http</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groovy-transform</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file</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614103119"/>
                  </a:ext>
                </a:extLst>
              </a:tr>
              <a:tr h="216480">
                <a:tc>
                  <a:txBody>
                    <a:bodyPr/>
                    <a:lstStyle/>
                    <a:p>
                      <a:pPr algn="l"/>
                      <a:r>
                        <a:rPr lang="en-IN" sz="2000" b="0">
                          <a:effectLst/>
                        </a:rPr>
                        <a:t>jdbc</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header-enricher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ftp</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578621622"/>
                  </a:ext>
                </a:extLst>
              </a:tr>
              <a:tr h="123703">
                <a:tc>
                  <a:txBody>
                    <a:bodyPr/>
                    <a:lstStyle/>
                    <a:p>
                      <a:pPr algn="l"/>
                      <a:r>
                        <a:rPr lang="en-IN" sz="2000" b="0">
                          <a:effectLst/>
                        </a:rPr>
                        <a:t>jms</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httpclient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gemfire</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380452473"/>
                  </a:ext>
                </a:extLst>
              </a:tr>
              <a:tr h="216480">
                <a:tc>
                  <a:txBody>
                    <a:bodyPr/>
                    <a:lstStyle/>
                    <a:p>
                      <a:pPr algn="l"/>
                      <a:r>
                        <a:rPr lang="en-IN" sz="2000" b="0">
                          <a:effectLst/>
                        </a:rPr>
                        <a:t>load-generator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pmml</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gpfdist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878745549"/>
                  </a:ext>
                </a:extLst>
              </a:tr>
              <a:tr h="123703">
                <a:tc>
                  <a:txBody>
                    <a:bodyPr/>
                    <a:lstStyle/>
                    <a:p>
                      <a:pPr algn="l"/>
                      <a:r>
                        <a:rPr lang="en-IN" sz="2000" b="0">
                          <a:effectLst/>
                        </a:rPr>
                        <a:t>loggregator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python-http</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hdfs</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162293072"/>
                  </a:ext>
                </a:extLst>
              </a:tr>
              <a:tr h="216480">
                <a:tc>
                  <a:txBody>
                    <a:bodyPr/>
                    <a:lstStyle/>
                    <a:p>
                      <a:pPr algn="l"/>
                      <a:r>
                        <a:rPr lang="en-IN" sz="2000" b="0">
                          <a:effectLst/>
                        </a:rPr>
                        <a:t>mail</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python-jython</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hdfs-dataset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413923560"/>
                  </a:ext>
                </a:extLst>
              </a:tr>
              <a:tr h="216480">
                <a:tc>
                  <a:txBody>
                    <a:bodyPr/>
                    <a:lstStyle/>
                    <a:p>
                      <a:pPr algn="l"/>
                      <a:r>
                        <a:rPr lang="en-IN" sz="2000" b="0">
                          <a:effectLst/>
                        </a:rPr>
                        <a:t>mongodb</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scriptable-transform</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jdbc</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393129701"/>
                  </a:ext>
                </a:extLst>
              </a:tr>
              <a:tr h="123703">
                <a:tc>
                  <a:txBody>
                    <a:bodyPr/>
                    <a:lstStyle/>
                    <a:p>
                      <a:pPr algn="l"/>
                      <a:r>
                        <a:rPr lang="en-IN" sz="2000" b="0" dirty="0" err="1">
                          <a:effectLst/>
                        </a:rPr>
                        <a:t>Mqtt</a:t>
                      </a:r>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splitter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dirty="0">
                          <a:effectLst/>
                        </a:rPr>
                        <a:t>log</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018187230"/>
                  </a:ext>
                </a:extLst>
              </a:tr>
            </a:tbl>
          </a:graphicData>
        </a:graphic>
      </p:graphicFrame>
    </p:spTree>
    <p:extLst>
      <p:ext uri="{BB962C8B-B14F-4D97-AF65-F5344CB8AC3E}">
        <p14:creationId xmlns:p14="http://schemas.microsoft.com/office/powerpoint/2010/main" val="8419517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B87BB67-990E-4918-9354-5B3617E09507}"/>
              </a:ext>
            </a:extLst>
          </p:cNvPr>
          <p:cNvGraphicFramePr>
            <a:graphicFrameLocks noGrp="1"/>
          </p:cNvGraphicFramePr>
          <p:nvPr>
            <p:extLst>
              <p:ext uri="{D42A27DB-BD31-4B8C-83A1-F6EECF244321}">
                <p14:modId xmlns:p14="http://schemas.microsoft.com/office/powerpoint/2010/main" val="3505629128"/>
              </p:ext>
            </p:extLst>
          </p:nvPr>
        </p:nvGraphicFramePr>
        <p:xfrm>
          <a:off x="457200" y="1143000"/>
          <a:ext cx="8382000" cy="5309764"/>
        </p:xfrm>
        <a:graphic>
          <a:graphicData uri="http://schemas.openxmlformats.org/drawingml/2006/table">
            <a:tbl>
              <a:tblPr/>
              <a:tblGrid>
                <a:gridCol w="2794000">
                  <a:extLst>
                    <a:ext uri="{9D8B030D-6E8A-4147-A177-3AD203B41FA5}">
                      <a16:colId xmlns:a16="http://schemas.microsoft.com/office/drawing/2014/main" val="3702376766"/>
                    </a:ext>
                  </a:extLst>
                </a:gridCol>
                <a:gridCol w="2794000">
                  <a:extLst>
                    <a:ext uri="{9D8B030D-6E8A-4147-A177-3AD203B41FA5}">
                      <a16:colId xmlns:a16="http://schemas.microsoft.com/office/drawing/2014/main" val="2696580260"/>
                    </a:ext>
                  </a:extLst>
                </a:gridCol>
                <a:gridCol w="2794000">
                  <a:extLst>
                    <a:ext uri="{9D8B030D-6E8A-4147-A177-3AD203B41FA5}">
                      <a16:colId xmlns:a16="http://schemas.microsoft.com/office/drawing/2014/main" val="1971967281"/>
                    </a:ext>
                  </a:extLst>
                </a:gridCol>
              </a:tblGrid>
              <a:tr h="309257">
                <a:tc>
                  <a:txBody>
                    <a:bodyPr/>
                    <a:lstStyle/>
                    <a:p>
                      <a:pPr algn="l"/>
                      <a:r>
                        <a:rPr lang="en-IN" sz="2000" b="0" dirty="0">
                          <a:effectLst/>
                        </a:rPr>
                        <a:t>Rabbit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tasklaunchrequest-transform</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mongodb</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238310763"/>
                  </a:ext>
                </a:extLst>
              </a:tr>
              <a:tr h="123703">
                <a:tc>
                  <a:txBody>
                    <a:bodyPr/>
                    <a:lstStyle/>
                    <a:p>
                      <a:pPr algn="l"/>
                      <a:r>
                        <a:rPr lang="en-IN" sz="2000" b="0" dirty="0">
                          <a:effectLst/>
                        </a:rPr>
                        <a:t>S3</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tcp-client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mqtt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363883441"/>
                  </a:ext>
                </a:extLst>
              </a:tr>
              <a:tr h="123703">
                <a:tc>
                  <a:txBody>
                    <a:bodyPr/>
                    <a:lstStyle/>
                    <a:p>
                      <a:pPr algn="l"/>
                      <a:r>
                        <a:rPr lang="en-IN" sz="2000" b="0" dirty="0">
                          <a:effectLst/>
                        </a:rPr>
                        <a:t>sftp</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tensorflow</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pgcopy</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084660659"/>
                  </a:ext>
                </a:extLst>
              </a:tr>
              <a:tr h="123703">
                <a:tc>
                  <a:txBody>
                    <a:bodyPr/>
                    <a:lstStyle/>
                    <a:p>
                      <a:pPr algn="l"/>
                      <a:r>
                        <a:rPr lang="en-IN" sz="2000" b="0" dirty="0">
                          <a:effectLst/>
                        </a:rPr>
                        <a:t>syslog</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transform</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rabbit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705974947"/>
                  </a:ext>
                </a:extLst>
              </a:tr>
              <a:tr h="216480">
                <a:tc>
                  <a:txBody>
                    <a:bodyPr/>
                    <a:lstStyle/>
                    <a:p>
                      <a:pPr algn="l"/>
                      <a:r>
                        <a:rPr lang="en-IN" sz="2000" b="0" dirty="0" err="1">
                          <a:effectLst/>
                        </a:rPr>
                        <a:t>tcp</a:t>
                      </a:r>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twitter-sentiment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redis-pubsub</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93844207"/>
                  </a:ext>
                </a:extLst>
              </a:tr>
              <a:tr h="123703">
                <a:tc>
                  <a:txBody>
                    <a:bodyPr/>
                    <a:lstStyle/>
                    <a:p>
                      <a:pPr algn="l"/>
                      <a:r>
                        <a:rPr lang="en-IN" sz="2000" b="0" dirty="0" err="1">
                          <a:effectLst/>
                        </a:rPr>
                        <a:t>tcp</a:t>
                      </a:r>
                      <a:r>
                        <a:rPr lang="en-IN" sz="2000" b="0" dirty="0">
                          <a:effectLst/>
                        </a:rPr>
                        <a:t>-client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endParaRPr lang="en-IN" sz="2000" b="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router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675854672"/>
                  </a:ext>
                </a:extLst>
              </a:tr>
              <a:tr h="123703">
                <a:tc>
                  <a:txBody>
                    <a:bodyPr/>
                    <a:lstStyle/>
                    <a:p>
                      <a:pPr algn="l"/>
                      <a:r>
                        <a:rPr lang="en-IN" sz="2000" b="0" dirty="0">
                          <a:effectLst/>
                        </a:rPr>
                        <a:t>time</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endParaRPr lang="en-IN" sz="2000" b="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s3</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402998654"/>
                  </a:ext>
                </a:extLst>
              </a:tr>
              <a:tr h="123703">
                <a:tc>
                  <a:txBody>
                    <a:bodyPr/>
                    <a:lstStyle/>
                    <a:p>
                      <a:pPr algn="l"/>
                      <a:r>
                        <a:rPr lang="en-IN" sz="2000" b="0" dirty="0">
                          <a:effectLst/>
                        </a:rPr>
                        <a:t>trigger</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endParaRPr lang="en-IN" sz="2000" b="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sftp</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64877715"/>
                  </a:ext>
                </a:extLst>
              </a:tr>
              <a:tr h="309257">
                <a:tc>
                  <a:txBody>
                    <a:bodyPr/>
                    <a:lstStyle/>
                    <a:p>
                      <a:pPr algn="l"/>
                      <a:r>
                        <a:rPr lang="en-IN" sz="2000" b="0" dirty="0" err="1">
                          <a:effectLst/>
                        </a:rPr>
                        <a:t>triggertask</a:t>
                      </a:r>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endParaRPr lang="en-IN" sz="2000" b="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task-launcher-cloudfoundry</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966708671"/>
                  </a:ext>
                </a:extLst>
              </a:tr>
              <a:tr h="309257">
                <a:tc>
                  <a:txBody>
                    <a:bodyPr/>
                    <a:lstStyle/>
                    <a:p>
                      <a:pPr algn="l"/>
                      <a:r>
                        <a:rPr lang="en-IN" sz="2000" b="0" dirty="0" err="1">
                          <a:effectLst/>
                        </a:rPr>
                        <a:t>twitterstream</a:t>
                      </a:r>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endParaRPr lang="en-IN" sz="2000" b="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task-launcher-local</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895179318"/>
                  </a:ext>
                </a:extLst>
              </a:tr>
              <a:tr h="309257">
                <a:tc>
                  <a:txBody>
                    <a:bodyPr/>
                    <a:lstStyle/>
                    <a:p>
                      <a:pPr algn="l"/>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endParaRPr lang="en-IN" sz="2000" b="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task-launcher-yarn</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999902504"/>
                  </a:ext>
                </a:extLst>
              </a:tr>
              <a:tr h="123703">
                <a:tc>
                  <a:txBody>
                    <a:bodyPr/>
                    <a:lstStyle/>
                    <a:p>
                      <a:pPr algn="l"/>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endParaRPr lang="en-IN" sz="2000" b="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tcp</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23286380"/>
                  </a:ext>
                </a:extLst>
              </a:tr>
              <a:tr h="123703">
                <a:tc>
                  <a:txBody>
                    <a:bodyPr/>
                    <a:lstStyle/>
                    <a:p>
                      <a:pPr algn="l"/>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endParaRPr lang="en-IN" sz="2000" b="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a:effectLst/>
                        </a:rPr>
                        <a:t>throughput</a:t>
                      </a: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822162512"/>
                  </a:ext>
                </a:extLst>
              </a:tr>
              <a:tr h="123703">
                <a:tc>
                  <a:txBody>
                    <a:bodyPr/>
                    <a:lstStyle/>
                    <a:p>
                      <a:pPr algn="l"/>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a:r>
                        <a:rPr lang="en-IN" sz="2000" b="0" dirty="0" err="1">
                          <a:effectLst/>
                        </a:rPr>
                        <a:t>websocket</a:t>
                      </a:r>
                      <a:endParaRPr lang="en-IN" sz="2000" b="0" dirty="0">
                        <a:effectLst/>
                      </a:endParaRPr>
                    </a:p>
                  </a:txBody>
                  <a:tcPr marL="30926" marR="30926" marT="15463" marB="15463"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583815633"/>
                  </a:ext>
                </a:extLst>
              </a:tr>
            </a:tbl>
          </a:graphicData>
        </a:graphic>
      </p:graphicFrame>
    </p:spTree>
    <p:extLst>
      <p:ext uri="{BB962C8B-B14F-4D97-AF65-F5344CB8AC3E}">
        <p14:creationId xmlns:p14="http://schemas.microsoft.com/office/powerpoint/2010/main" val="39487179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Spring Cloud Data Flow server uses Spring Cloud </a:t>
            </a:r>
            <a:r>
              <a:rPr lang="en-US" dirty="0" err="1"/>
              <a:t>Deployer</a:t>
            </a:r>
            <a:r>
              <a:rPr lang="en-US" dirty="0"/>
              <a:t>, to deploy data pipelines made of Spring Cloud Stream or Spring Cloud Task applications onto modern platforms such as Cloud Foundry and Kubernetes.</a:t>
            </a:r>
          </a:p>
          <a:p>
            <a:endParaRPr lang="en-US" dirty="0"/>
          </a:p>
          <a:p>
            <a:r>
              <a:rPr lang="en-US" dirty="0"/>
              <a:t>Custom stream and task applications, targeting different middleware or data services, can be built using the familiar Spring Boot style programming model.</a:t>
            </a:r>
            <a:endParaRPr lang="en-IN" dirty="0"/>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129781878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Pipelines consist of Spring Boot apps, built using the Spring Cloud Stream or Spring Cloud Task microservice frameworks. </a:t>
            </a:r>
          </a:p>
          <a:p>
            <a:r>
              <a:rPr lang="en-US" dirty="0"/>
              <a:t>SCDF can be accessed using the REST API exposed by it or the web UI console.</a:t>
            </a:r>
          </a:p>
          <a:p>
            <a:r>
              <a:rPr lang="en-US" dirty="0"/>
              <a:t>We can make use of metrics, health checks, and the remote management of each microservice application .</a:t>
            </a:r>
          </a:p>
          <a:p>
            <a:r>
              <a:rPr lang="en-US" dirty="0"/>
              <a:t>Also we can scale stream and batch pipelines without interrupting data flows. </a:t>
            </a:r>
          </a:p>
          <a:p>
            <a:r>
              <a:rPr lang="en-US" dirty="0"/>
              <a:t>With SCDF we build data pipelines for use cases like data ingestion, real-time analytics, and data import and export. </a:t>
            </a:r>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36691006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23875"/>
          </a:xfrm>
        </p:spPr>
        <p:txBody>
          <a:bodyPr/>
          <a:lstStyle/>
          <a:p>
            <a:r>
              <a:rPr lang="en-US" dirty="0"/>
              <a:t>SCDF is composed of the following Spring Projects-</a:t>
            </a:r>
            <a:endParaRPr lang="en-IN" dirty="0"/>
          </a:p>
        </p:txBody>
      </p:sp>
      <p:sp>
        <p:nvSpPr>
          <p:cNvPr id="3" name="Title 2"/>
          <p:cNvSpPr>
            <a:spLocks noGrp="1"/>
          </p:cNvSpPr>
          <p:nvPr>
            <p:ph type="title"/>
          </p:nvPr>
        </p:nvSpPr>
        <p:spPr/>
        <p:txBody>
          <a:bodyPr/>
          <a:lstStyle/>
          <a:p>
            <a:r>
              <a:rPr lang="en-IN" dirty="0"/>
              <a:t>Spring Data Flow</a:t>
            </a:r>
          </a:p>
        </p:txBody>
      </p:sp>
      <p:pic>
        <p:nvPicPr>
          <p:cNvPr id="3074" name="Picture 2" descr="cloud-15_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96219"/>
            <a:ext cx="6010275"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0784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java -jar spring-cloud-dataflow-server-local-1.3.0.M1.jar</a:t>
            </a:r>
          </a:p>
          <a:p>
            <a:endParaRPr lang="en-IN" dirty="0"/>
          </a:p>
          <a:p>
            <a:r>
              <a:rPr lang="en-IN" dirty="0"/>
              <a:t>java -jar spring-cloud-dataflow-shell-1.3.0.M1.jar</a:t>
            </a:r>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50204469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app register --name </a:t>
            </a:r>
            <a:r>
              <a:rPr lang="en-IN" dirty="0" err="1"/>
              <a:t>myprocessor</a:t>
            </a:r>
            <a:r>
              <a:rPr lang="en-IN" dirty="0"/>
              <a:t> --type processor --</a:t>
            </a:r>
            <a:r>
              <a:rPr lang="en-IN" dirty="0" err="1"/>
              <a:t>uri</a:t>
            </a:r>
            <a:r>
              <a:rPr lang="en-IN" dirty="0"/>
              <a:t> file:///F:/virtusa_microservices_oct2019/source-0.0.1-SNAPSHOT.jar</a:t>
            </a:r>
          </a:p>
        </p:txBody>
      </p:sp>
      <p:sp>
        <p:nvSpPr>
          <p:cNvPr id="3" name="Title 2"/>
          <p:cNvSpPr>
            <a:spLocks noGrp="1"/>
          </p:cNvSpPr>
          <p:nvPr>
            <p:ph type="title"/>
          </p:nvPr>
        </p:nvSpPr>
        <p:spPr/>
        <p:txBody>
          <a:bodyPr/>
          <a:lstStyle/>
          <a:p>
            <a:r>
              <a:rPr lang="en-IN" dirty="0"/>
              <a:t>Spring data flow</a:t>
            </a:r>
          </a:p>
        </p:txBody>
      </p:sp>
    </p:spTree>
    <p:extLst>
      <p:ext uri="{BB962C8B-B14F-4D97-AF65-F5344CB8AC3E}">
        <p14:creationId xmlns:p14="http://schemas.microsoft.com/office/powerpoint/2010/main" val="349386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5D1C18-8B00-4181-BDB6-573DA8BF8271}"/>
              </a:ext>
            </a:extLst>
          </p:cNvPr>
          <p:cNvSpPr>
            <a:spLocks noGrp="1"/>
          </p:cNvSpPr>
          <p:nvPr>
            <p:ph sz="quarter" idx="12"/>
          </p:nvPr>
        </p:nvSpPr>
        <p:spPr/>
        <p:txBody>
          <a:bodyPr/>
          <a:lstStyle/>
          <a:p>
            <a:r>
              <a:rPr lang="en-IN" dirty="0"/>
              <a:t>Location to search</a:t>
            </a:r>
          </a:p>
          <a:p>
            <a:r>
              <a:rPr lang="en-IN" dirty="0"/>
              <a:t>helm repo add </a:t>
            </a:r>
            <a:r>
              <a:rPr lang="en-IN" dirty="0" err="1"/>
              <a:t>bitnami</a:t>
            </a:r>
            <a:r>
              <a:rPr lang="en-IN" dirty="0"/>
              <a:t> </a:t>
            </a:r>
            <a:r>
              <a:rPr lang="en-IN" dirty="0">
                <a:hlinkClick r:id="rId2"/>
              </a:rPr>
              <a:t>https://charts.bitnami.com/bitnami</a:t>
            </a:r>
            <a:endParaRPr lang="en-IN" dirty="0"/>
          </a:p>
          <a:p>
            <a:r>
              <a:rPr lang="en-IN" dirty="0"/>
              <a:t>Download apache</a:t>
            </a:r>
          </a:p>
          <a:p>
            <a:r>
              <a:rPr lang="en-IN" dirty="0"/>
              <a:t> helm install my-apache </a:t>
            </a:r>
            <a:r>
              <a:rPr lang="en-IN" dirty="0" err="1"/>
              <a:t>bitnami</a:t>
            </a:r>
            <a:r>
              <a:rPr lang="en-IN" dirty="0"/>
              <a:t>/apache --version 8.0.2</a:t>
            </a:r>
          </a:p>
          <a:p>
            <a:endParaRPr lang="en-IN" dirty="0"/>
          </a:p>
        </p:txBody>
      </p:sp>
      <p:sp>
        <p:nvSpPr>
          <p:cNvPr id="3" name="Title 2">
            <a:extLst>
              <a:ext uri="{FF2B5EF4-FFF2-40B4-BE49-F238E27FC236}">
                <a16:creationId xmlns:a16="http://schemas.microsoft.com/office/drawing/2014/main" id="{13104418-B14E-41BE-B6DF-9C7C4CB560CB}"/>
              </a:ext>
            </a:extLst>
          </p:cNvPr>
          <p:cNvSpPr>
            <a:spLocks noGrp="1"/>
          </p:cNvSpPr>
          <p:nvPr>
            <p:ph type="title"/>
          </p:nvPr>
        </p:nvSpPr>
        <p:spPr/>
        <p:txBody>
          <a:bodyPr/>
          <a:lstStyle/>
          <a:p>
            <a:r>
              <a:rPr lang="en-US" dirty="0"/>
              <a:t> Deploy an Apache webserver using Helm</a:t>
            </a:r>
            <a:endParaRPr lang="en-IN" dirty="0"/>
          </a:p>
        </p:txBody>
      </p:sp>
    </p:spTree>
    <p:extLst>
      <p:ext uri="{BB962C8B-B14F-4D97-AF65-F5344CB8AC3E}">
        <p14:creationId xmlns:p14="http://schemas.microsoft.com/office/powerpoint/2010/main" val="250411778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83673872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149181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31DB29-02C5-4058-A5A1-DD267349744B}"/>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0101264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633166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2"/>
          </p:nvPr>
        </p:nvSpPr>
        <p:spPr/>
        <p:txBody>
          <a:bodyPr/>
          <a:lstStyle/>
          <a:p>
            <a:r>
              <a:rPr lang="en-US" dirty="0"/>
              <a:t>stream create --name log-data --definition 'source-app | processor-app| sink-app‘</a:t>
            </a:r>
          </a:p>
          <a:p>
            <a:endParaRPr lang="en-US" dirty="0"/>
          </a:p>
          <a:p>
            <a:r>
              <a:rPr lang="en-IN" dirty="0"/>
              <a:t>stream deploy --name log-data</a:t>
            </a:r>
          </a:p>
          <a:p>
            <a:endParaRPr lang="en-IN" dirty="0"/>
          </a:p>
          <a:p>
            <a:r>
              <a:rPr lang="en-US" dirty="0"/>
              <a:t>Go to Spring Cloud Data Flow UI Console - http://localhost:9393/dashboard</a:t>
            </a:r>
            <a:endParaRPr lang="en-IN" dirty="0"/>
          </a:p>
        </p:txBody>
      </p:sp>
    </p:spTree>
    <p:extLst>
      <p:ext uri="{BB962C8B-B14F-4D97-AF65-F5344CB8AC3E}">
        <p14:creationId xmlns:p14="http://schemas.microsoft.com/office/powerpoint/2010/main" val="18298553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Splunk</a:t>
            </a:r>
            <a:r>
              <a:rPr lang="en-US" dirty="0"/>
              <a:t> is a one-stop solution as it automatically pulls data from various sources and accepts data in any format such as .csv, </a:t>
            </a:r>
            <a:r>
              <a:rPr lang="en-US" dirty="0" err="1"/>
              <a:t>json</a:t>
            </a:r>
            <a:r>
              <a:rPr lang="en-US" dirty="0"/>
              <a:t>, </a:t>
            </a:r>
            <a:r>
              <a:rPr lang="en-US" dirty="0" err="1"/>
              <a:t>config</a:t>
            </a:r>
            <a:r>
              <a:rPr lang="en-US" dirty="0"/>
              <a:t> files, etc. </a:t>
            </a:r>
          </a:p>
          <a:p>
            <a:r>
              <a:rPr lang="en-US" dirty="0" err="1"/>
              <a:t>Splunk</a:t>
            </a:r>
            <a:r>
              <a:rPr lang="en-US" dirty="0"/>
              <a:t> is the easiest tool to install and allows functionality like: searching, analyzing, reporting as well as visualizing machine data.</a:t>
            </a:r>
          </a:p>
          <a:p>
            <a:r>
              <a:rPr lang="en-US" dirty="0"/>
              <a:t>It has a huge market in the IT infrastructure and business. </a:t>
            </a:r>
          </a:p>
          <a:p>
            <a:r>
              <a:rPr lang="en-US" dirty="0"/>
              <a:t>Many big players in the industry are using </a:t>
            </a:r>
            <a:r>
              <a:rPr lang="en-US" dirty="0" err="1"/>
              <a:t>Splunk</a:t>
            </a:r>
            <a:r>
              <a:rPr lang="en-US" dirty="0"/>
              <a:t> such as Dominos, Adobe, Bosch, Vodafone, Coca-Cola etc.</a:t>
            </a:r>
            <a:endParaRPr lang="en-IN" dirty="0"/>
          </a:p>
        </p:txBody>
      </p:sp>
      <p:sp>
        <p:nvSpPr>
          <p:cNvPr id="3" name="Title 2"/>
          <p:cNvSpPr>
            <a:spLocks noGrp="1"/>
          </p:cNvSpPr>
          <p:nvPr>
            <p:ph type="title"/>
          </p:nvPr>
        </p:nvSpPr>
        <p:spPr/>
        <p:txBody>
          <a:bodyPr/>
          <a:lstStyle/>
          <a:p>
            <a:r>
              <a:rPr lang="en-IN" dirty="0" err="1"/>
              <a:t>Splunk</a:t>
            </a:r>
            <a:r>
              <a:rPr lang="en-IN" dirty="0"/>
              <a:t> </a:t>
            </a:r>
          </a:p>
        </p:txBody>
      </p:sp>
    </p:spTree>
    <p:extLst>
      <p:ext uri="{BB962C8B-B14F-4D97-AF65-F5344CB8AC3E}">
        <p14:creationId xmlns:p14="http://schemas.microsoft.com/office/powerpoint/2010/main" val="42551377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Splunk</a:t>
            </a:r>
            <a:endParaRPr lang="en-IN" dirty="0"/>
          </a:p>
        </p:txBody>
      </p:sp>
      <p:pic>
        <p:nvPicPr>
          <p:cNvPr id="4" name="Picture 3"/>
          <p:cNvPicPr>
            <a:picLocks noChangeAspect="1"/>
          </p:cNvPicPr>
          <p:nvPr/>
        </p:nvPicPr>
        <p:blipFill>
          <a:blip r:embed="rId2"/>
          <a:stretch>
            <a:fillRect/>
          </a:stretch>
        </p:blipFill>
        <p:spPr>
          <a:xfrm>
            <a:off x="300037" y="1600200"/>
            <a:ext cx="8543925" cy="4572000"/>
          </a:xfrm>
          <a:prstGeom prst="rect">
            <a:avLst/>
          </a:prstGeom>
        </p:spPr>
      </p:pic>
    </p:spTree>
    <p:extLst>
      <p:ext uri="{BB962C8B-B14F-4D97-AF65-F5344CB8AC3E}">
        <p14:creationId xmlns:p14="http://schemas.microsoft.com/office/powerpoint/2010/main" val="12754729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r>
              <a:rPr lang="en-US" dirty="0" err="1"/>
              <a:t>Splunk</a:t>
            </a:r>
            <a:r>
              <a:rPr lang="en-US" dirty="0"/>
              <a:t> collects data in real-time from multiple systems.</a:t>
            </a:r>
          </a:p>
          <a:p>
            <a:r>
              <a:rPr lang="en-US" dirty="0"/>
              <a:t>It accepts data in any form, example- log file, .csv, </a:t>
            </a:r>
            <a:r>
              <a:rPr lang="en-US" dirty="0" err="1"/>
              <a:t>json</a:t>
            </a:r>
            <a:r>
              <a:rPr lang="en-US" dirty="0"/>
              <a:t>, </a:t>
            </a:r>
            <a:r>
              <a:rPr lang="en-US" dirty="0" err="1"/>
              <a:t>config</a:t>
            </a:r>
            <a:r>
              <a:rPr lang="en-US" dirty="0"/>
              <a:t> etc.</a:t>
            </a:r>
          </a:p>
          <a:p>
            <a:r>
              <a:rPr lang="en-US" dirty="0" err="1"/>
              <a:t>Splunk</a:t>
            </a:r>
            <a:r>
              <a:rPr lang="en-US" dirty="0"/>
              <a:t> can pull data from database, cloud and any other OS</a:t>
            </a:r>
          </a:p>
          <a:p>
            <a:r>
              <a:rPr lang="en-US" dirty="0"/>
              <a:t>It analyze and visualize the data for better performance.</a:t>
            </a:r>
          </a:p>
          <a:p>
            <a:r>
              <a:rPr lang="en-US" dirty="0" err="1"/>
              <a:t>Splunk</a:t>
            </a:r>
            <a:r>
              <a:rPr lang="en-US" dirty="0"/>
              <a:t> give alerts/ event notifications.</a:t>
            </a:r>
          </a:p>
          <a:p>
            <a:r>
              <a:rPr lang="en-US" dirty="0"/>
              <a:t>Provides real-time visibility.</a:t>
            </a:r>
          </a:p>
          <a:p>
            <a:r>
              <a:rPr lang="en-US" dirty="0"/>
              <a:t>It satisfies industry needs like horizontal scalability (using many systems in parallel)</a:t>
            </a:r>
            <a:endParaRPr lang="en-IN" dirty="0"/>
          </a:p>
        </p:txBody>
      </p:sp>
      <p:sp>
        <p:nvSpPr>
          <p:cNvPr id="2" name="Title 1"/>
          <p:cNvSpPr>
            <a:spLocks noGrp="1"/>
          </p:cNvSpPr>
          <p:nvPr>
            <p:ph type="title"/>
          </p:nvPr>
        </p:nvSpPr>
        <p:spPr/>
        <p:txBody>
          <a:bodyPr/>
          <a:lstStyle/>
          <a:p>
            <a:r>
              <a:rPr lang="en-IN" dirty="0" err="1"/>
              <a:t>Splunk</a:t>
            </a:r>
            <a:endParaRPr lang="en-IN" dirty="0"/>
          </a:p>
        </p:txBody>
      </p:sp>
    </p:spTree>
    <p:extLst>
      <p:ext uri="{BB962C8B-B14F-4D97-AF65-F5344CB8AC3E}">
        <p14:creationId xmlns:p14="http://schemas.microsoft.com/office/powerpoint/2010/main" val="12424859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Splunk</a:t>
            </a:r>
            <a:r>
              <a:rPr lang="en-IN" dirty="0"/>
              <a:t> Architecture</a:t>
            </a:r>
            <a:endParaRPr lang="en-IN" b="0" dirty="0"/>
          </a:p>
        </p:txBody>
      </p:sp>
      <p:pic>
        <p:nvPicPr>
          <p:cNvPr id="2" name="Picture 1"/>
          <p:cNvPicPr>
            <a:picLocks noChangeAspect="1"/>
          </p:cNvPicPr>
          <p:nvPr/>
        </p:nvPicPr>
        <p:blipFill rotWithShape="1">
          <a:blip r:embed="rId2"/>
          <a:srcRect t="11852" b="6667"/>
          <a:stretch/>
        </p:blipFill>
        <p:spPr>
          <a:xfrm>
            <a:off x="28303" y="1715589"/>
            <a:ext cx="9144000" cy="4419600"/>
          </a:xfrm>
          <a:prstGeom prst="rect">
            <a:avLst/>
          </a:prstGeom>
        </p:spPr>
      </p:pic>
    </p:spTree>
    <p:extLst>
      <p:ext uri="{BB962C8B-B14F-4D97-AF65-F5344CB8AC3E}">
        <p14:creationId xmlns:p14="http://schemas.microsoft.com/office/powerpoint/2010/main" val="26202728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err="1"/>
              <a:t>Splunk</a:t>
            </a:r>
            <a:r>
              <a:rPr lang="en-US" dirty="0"/>
              <a:t> CLI/ </a:t>
            </a:r>
            <a:r>
              <a:rPr lang="en-US" dirty="0" err="1"/>
              <a:t>splunk</a:t>
            </a:r>
            <a:r>
              <a:rPr lang="en-US" dirty="0"/>
              <a:t> web interface or any other interface interacts with the search head. </a:t>
            </a:r>
          </a:p>
          <a:p>
            <a:r>
              <a:rPr lang="en-US" dirty="0"/>
              <a:t>This communication happens via Rest API. </a:t>
            </a:r>
          </a:p>
          <a:p>
            <a:r>
              <a:rPr lang="en-US" dirty="0"/>
              <a:t>It can be used to search head to make distributed searches, setup knowledge objects for operational intelligence, perform scheduling/ alerting and create reports or dashboards for visualization. </a:t>
            </a:r>
          </a:p>
          <a:p>
            <a:r>
              <a:rPr lang="en-US" dirty="0"/>
              <a:t>It can also be used to run scripts for automating data forwarding from remote </a:t>
            </a:r>
            <a:r>
              <a:rPr lang="en-US" dirty="0" err="1"/>
              <a:t>Splunk</a:t>
            </a:r>
            <a:r>
              <a:rPr lang="en-US" dirty="0"/>
              <a:t> forwarders to pre-defined network ports. </a:t>
            </a:r>
          </a:p>
          <a:p>
            <a:r>
              <a:rPr lang="en-US" dirty="0"/>
              <a:t>After that you can monitor the files that are coming at real time and analyze if there are any anomalies and set alert/ reminders accordingly. </a:t>
            </a:r>
          </a:p>
          <a:p>
            <a:r>
              <a:rPr lang="en-US" dirty="0"/>
              <a:t>It can be used to perform routing, cloning and load balancing of the data that is coming in from the forwarder, before they are stored in an indexer.</a:t>
            </a:r>
          </a:p>
          <a:p>
            <a:r>
              <a:rPr lang="en-US" dirty="0"/>
              <a:t>It can also be used to create multiple users to perform various operations on the indexed data.</a:t>
            </a:r>
            <a:endParaRPr lang="en-IN" dirty="0"/>
          </a:p>
        </p:txBody>
      </p:sp>
      <p:sp>
        <p:nvSpPr>
          <p:cNvPr id="3" name="Title 2"/>
          <p:cNvSpPr>
            <a:spLocks noGrp="1"/>
          </p:cNvSpPr>
          <p:nvPr>
            <p:ph type="title"/>
          </p:nvPr>
        </p:nvSpPr>
        <p:spPr/>
        <p:txBody>
          <a:bodyPr/>
          <a:lstStyle/>
          <a:p>
            <a:r>
              <a:rPr lang="en-IN" dirty="0" err="1"/>
              <a:t>Splunk</a:t>
            </a:r>
            <a:r>
              <a:rPr lang="en-IN" dirty="0"/>
              <a:t> Architecture</a:t>
            </a:r>
            <a:endParaRPr lang="en-IN" b="0" dirty="0"/>
          </a:p>
        </p:txBody>
      </p:sp>
    </p:spTree>
    <p:extLst>
      <p:ext uri="{BB962C8B-B14F-4D97-AF65-F5344CB8AC3E}">
        <p14:creationId xmlns:p14="http://schemas.microsoft.com/office/powerpoint/2010/main" val="527730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104418-B14E-41BE-B6DF-9C7C4CB560CB}"/>
              </a:ext>
            </a:extLst>
          </p:cNvPr>
          <p:cNvSpPr>
            <a:spLocks noGrp="1"/>
          </p:cNvSpPr>
          <p:nvPr>
            <p:ph type="title"/>
          </p:nvPr>
        </p:nvSpPr>
        <p:spPr/>
        <p:txBody>
          <a:bodyPr/>
          <a:lstStyle/>
          <a:p>
            <a:r>
              <a:rPr lang="en-US" dirty="0"/>
              <a:t> Deploy an Apache webserver using Helm</a:t>
            </a:r>
            <a:endParaRPr lang="en-IN" dirty="0"/>
          </a:p>
        </p:txBody>
      </p:sp>
      <p:pic>
        <p:nvPicPr>
          <p:cNvPr id="7" name="Picture 6">
            <a:extLst>
              <a:ext uri="{FF2B5EF4-FFF2-40B4-BE49-F238E27FC236}">
                <a16:creationId xmlns:a16="http://schemas.microsoft.com/office/drawing/2014/main" id="{577C96B1-10CA-4409-A094-AD3BB5FE1483}"/>
              </a:ext>
            </a:extLst>
          </p:cNvPr>
          <p:cNvPicPr>
            <a:picLocks noChangeAspect="1"/>
          </p:cNvPicPr>
          <p:nvPr/>
        </p:nvPicPr>
        <p:blipFill>
          <a:blip r:embed="rId2"/>
          <a:stretch>
            <a:fillRect/>
          </a:stretch>
        </p:blipFill>
        <p:spPr>
          <a:xfrm>
            <a:off x="76200" y="1219200"/>
            <a:ext cx="9144000" cy="5143500"/>
          </a:xfrm>
          <a:prstGeom prst="rect">
            <a:avLst/>
          </a:prstGeom>
        </p:spPr>
      </p:pic>
    </p:spTree>
    <p:extLst>
      <p:ext uri="{BB962C8B-B14F-4D97-AF65-F5344CB8AC3E}">
        <p14:creationId xmlns:p14="http://schemas.microsoft.com/office/powerpoint/2010/main" val="366893069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Splunk</a:t>
            </a:r>
            <a:r>
              <a:rPr lang="en-IN" dirty="0"/>
              <a:t> Users</a:t>
            </a:r>
          </a:p>
        </p:txBody>
      </p:sp>
      <p:pic>
        <p:nvPicPr>
          <p:cNvPr id="3074" name="Picture 2" descr="https://github.com/zekelabs/splunk-tutorial/raw/master/splunk-users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09" y="1371600"/>
            <a:ext cx="8579054" cy="523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673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1852" b="6667"/>
          <a:stretch/>
        </p:blipFill>
        <p:spPr>
          <a:xfrm>
            <a:off x="-8335" y="1524000"/>
            <a:ext cx="9144000" cy="4648200"/>
          </a:xfrm>
          <a:prstGeom prst="rect">
            <a:avLst/>
          </a:prstGeom>
        </p:spPr>
      </p:pic>
      <p:sp>
        <p:nvSpPr>
          <p:cNvPr id="5" name="Title 4"/>
          <p:cNvSpPr>
            <a:spLocks noGrp="1"/>
          </p:cNvSpPr>
          <p:nvPr>
            <p:ph type="title"/>
          </p:nvPr>
        </p:nvSpPr>
        <p:spPr/>
        <p:txBody>
          <a:bodyPr/>
          <a:lstStyle/>
          <a:p>
            <a:r>
              <a:rPr lang="en-IN" dirty="0" err="1"/>
              <a:t>Splunk</a:t>
            </a:r>
            <a:r>
              <a:rPr lang="en-IN" dirty="0"/>
              <a:t> vs Other Tools</a:t>
            </a:r>
          </a:p>
        </p:txBody>
      </p:sp>
    </p:spTree>
    <p:extLst>
      <p:ext uri="{BB962C8B-B14F-4D97-AF65-F5344CB8AC3E}">
        <p14:creationId xmlns:p14="http://schemas.microsoft.com/office/powerpoint/2010/main" val="21998966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Case: Domino’s</a:t>
            </a:r>
          </a:p>
        </p:txBody>
      </p:sp>
      <p:pic>
        <p:nvPicPr>
          <p:cNvPr id="3" name="Picture 2"/>
          <p:cNvPicPr>
            <a:picLocks noChangeAspect="1"/>
          </p:cNvPicPr>
          <p:nvPr/>
        </p:nvPicPr>
        <p:blipFill rotWithShape="1">
          <a:blip r:embed="rId2"/>
          <a:srcRect t="11852" b="6667"/>
          <a:stretch/>
        </p:blipFill>
        <p:spPr>
          <a:xfrm>
            <a:off x="-8335" y="1752600"/>
            <a:ext cx="9144000" cy="4419600"/>
          </a:xfrm>
          <a:prstGeom prst="rect">
            <a:avLst/>
          </a:prstGeom>
        </p:spPr>
      </p:pic>
    </p:spTree>
    <p:extLst>
      <p:ext uri="{BB962C8B-B14F-4D97-AF65-F5344CB8AC3E}">
        <p14:creationId xmlns:p14="http://schemas.microsoft.com/office/powerpoint/2010/main" val="394405945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Case: Domino’s</a:t>
            </a:r>
          </a:p>
        </p:txBody>
      </p:sp>
      <p:pic>
        <p:nvPicPr>
          <p:cNvPr id="3" name="Picture 2"/>
          <p:cNvPicPr>
            <a:picLocks noChangeAspect="1"/>
          </p:cNvPicPr>
          <p:nvPr/>
        </p:nvPicPr>
        <p:blipFill rotWithShape="1">
          <a:blip r:embed="rId2"/>
          <a:srcRect t="11852" b="6667"/>
          <a:stretch/>
        </p:blipFill>
        <p:spPr>
          <a:xfrm>
            <a:off x="-15240" y="1905000"/>
            <a:ext cx="9144000" cy="4191000"/>
          </a:xfrm>
          <a:prstGeom prst="rect">
            <a:avLst/>
          </a:prstGeom>
        </p:spPr>
      </p:pic>
    </p:spTree>
    <p:extLst>
      <p:ext uri="{BB962C8B-B14F-4D97-AF65-F5344CB8AC3E}">
        <p14:creationId xmlns:p14="http://schemas.microsoft.com/office/powerpoint/2010/main" val="398343462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Splunk</a:t>
            </a:r>
            <a:r>
              <a:rPr lang="en-IN" dirty="0"/>
              <a:t> Components</a:t>
            </a:r>
          </a:p>
        </p:txBody>
      </p:sp>
      <p:pic>
        <p:nvPicPr>
          <p:cNvPr id="3" name="Picture 2"/>
          <p:cNvPicPr>
            <a:picLocks noChangeAspect="1"/>
          </p:cNvPicPr>
          <p:nvPr/>
        </p:nvPicPr>
        <p:blipFill rotWithShape="1">
          <a:blip r:embed="rId2"/>
          <a:srcRect t="11852" b="8148"/>
          <a:stretch/>
        </p:blipFill>
        <p:spPr>
          <a:xfrm>
            <a:off x="-8335" y="1828800"/>
            <a:ext cx="9144000" cy="4114800"/>
          </a:xfrm>
          <a:prstGeom prst="rect">
            <a:avLst/>
          </a:prstGeom>
        </p:spPr>
      </p:pic>
    </p:spTree>
    <p:extLst>
      <p:ext uri="{BB962C8B-B14F-4D97-AF65-F5344CB8AC3E}">
        <p14:creationId xmlns:p14="http://schemas.microsoft.com/office/powerpoint/2010/main" val="3248101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4B1C50-C41B-4B3E-A054-4E6633D4581A}"/>
              </a:ext>
            </a:extLst>
          </p:cNvPr>
          <p:cNvPicPr>
            <a:picLocks noChangeAspect="1"/>
          </p:cNvPicPr>
          <p:nvPr/>
        </p:nvPicPr>
        <p:blipFill rotWithShape="1">
          <a:blip r:embed="rId2"/>
          <a:srcRect t="11852" b="5185"/>
          <a:stretch/>
        </p:blipFill>
        <p:spPr>
          <a:xfrm>
            <a:off x="-56561" y="1371600"/>
            <a:ext cx="9144000" cy="5029200"/>
          </a:xfrm>
          <a:prstGeom prst="rect">
            <a:avLst/>
          </a:prstGeom>
        </p:spPr>
      </p:pic>
    </p:spTree>
    <p:extLst>
      <p:ext uri="{BB962C8B-B14F-4D97-AF65-F5344CB8AC3E}">
        <p14:creationId xmlns:p14="http://schemas.microsoft.com/office/powerpoint/2010/main" val="11424705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79BD8-4E1B-41E4-8EEC-731BE9D21927}"/>
              </a:ext>
            </a:extLst>
          </p:cNvPr>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29333272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F91C8B-41A7-4205-9BA2-40061D54E79E}"/>
              </a:ext>
            </a:extLst>
          </p:cNvPr>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12773073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D0239-9395-4777-8E27-83BFD51CC7E4}"/>
              </a:ext>
            </a:extLst>
          </p:cNvPr>
          <p:cNvPicPr>
            <a:picLocks noChangeAspect="1"/>
          </p:cNvPicPr>
          <p:nvPr/>
        </p:nvPicPr>
        <p:blipFill>
          <a:blip r:embed="rId2"/>
          <a:stretch>
            <a:fillRect/>
          </a:stretch>
        </p:blipFill>
        <p:spPr>
          <a:xfrm>
            <a:off x="0" y="1295400"/>
            <a:ext cx="9144000" cy="5143500"/>
          </a:xfrm>
          <a:prstGeom prst="rect">
            <a:avLst/>
          </a:prstGeom>
        </p:spPr>
      </p:pic>
    </p:spTree>
    <p:extLst>
      <p:ext uri="{BB962C8B-B14F-4D97-AF65-F5344CB8AC3E}">
        <p14:creationId xmlns:p14="http://schemas.microsoft.com/office/powerpoint/2010/main" val="5124811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Indexer for Data Storage and Processing</a:t>
            </a:r>
          </a:p>
        </p:txBody>
      </p:sp>
      <p:pic>
        <p:nvPicPr>
          <p:cNvPr id="3" name="Picture 2"/>
          <p:cNvPicPr>
            <a:picLocks noChangeAspect="1"/>
          </p:cNvPicPr>
          <p:nvPr/>
        </p:nvPicPr>
        <p:blipFill rotWithShape="1">
          <a:blip r:embed="rId2"/>
          <a:srcRect t="11852" b="6667"/>
          <a:stretch/>
        </p:blipFill>
        <p:spPr>
          <a:xfrm>
            <a:off x="15240" y="1981200"/>
            <a:ext cx="9144000" cy="4191000"/>
          </a:xfrm>
          <a:prstGeom prst="rect">
            <a:avLst/>
          </a:prstGeom>
        </p:spPr>
      </p:pic>
    </p:spTree>
    <p:extLst>
      <p:ext uri="{BB962C8B-B14F-4D97-AF65-F5344CB8AC3E}">
        <p14:creationId xmlns:p14="http://schemas.microsoft.com/office/powerpoint/2010/main" val="1758503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FF6C10-8484-4C8E-B826-4EFF1A348876}"/>
              </a:ext>
            </a:extLst>
          </p:cNvPr>
          <p:cNvSpPr>
            <a:spLocks noGrp="1"/>
          </p:cNvSpPr>
          <p:nvPr>
            <p:ph sz="quarter" idx="12"/>
          </p:nvPr>
        </p:nvSpPr>
        <p:spPr/>
        <p:txBody>
          <a:bodyPr/>
          <a:lstStyle/>
          <a:p>
            <a:r>
              <a:rPr lang="en-IN" dirty="0"/>
              <a:t>helm list</a:t>
            </a:r>
          </a:p>
          <a:p>
            <a:r>
              <a:rPr lang="en-US" dirty="0"/>
              <a:t>helm upgrade my-apache </a:t>
            </a:r>
            <a:r>
              <a:rPr lang="en-US" dirty="0" err="1"/>
              <a:t>bitnami</a:t>
            </a:r>
            <a:r>
              <a:rPr lang="en-US" dirty="0"/>
              <a:t>/apache --version 8.0.3</a:t>
            </a:r>
          </a:p>
          <a:p>
            <a:r>
              <a:rPr lang="en-IN" dirty="0"/>
              <a:t>Rollback</a:t>
            </a:r>
          </a:p>
          <a:p>
            <a:r>
              <a:rPr lang="en-IN" dirty="0"/>
              <a:t>helm rollback my-apache 1</a:t>
            </a:r>
          </a:p>
          <a:p>
            <a:r>
              <a:rPr lang="en-IN" dirty="0"/>
              <a:t> helm delete my-apache</a:t>
            </a:r>
          </a:p>
          <a:p>
            <a:endParaRPr lang="en-IN" dirty="0"/>
          </a:p>
          <a:p>
            <a:endParaRPr lang="en-IN" dirty="0"/>
          </a:p>
        </p:txBody>
      </p:sp>
      <p:sp>
        <p:nvSpPr>
          <p:cNvPr id="3" name="Title 2">
            <a:extLst>
              <a:ext uri="{FF2B5EF4-FFF2-40B4-BE49-F238E27FC236}">
                <a16:creationId xmlns:a16="http://schemas.microsoft.com/office/drawing/2014/main" id="{13104418-B14E-41BE-B6DF-9C7C4CB560CB}"/>
              </a:ext>
            </a:extLst>
          </p:cNvPr>
          <p:cNvSpPr>
            <a:spLocks noGrp="1"/>
          </p:cNvSpPr>
          <p:nvPr>
            <p:ph type="title"/>
          </p:nvPr>
        </p:nvSpPr>
        <p:spPr/>
        <p:txBody>
          <a:bodyPr/>
          <a:lstStyle/>
          <a:p>
            <a:r>
              <a:rPr lang="en-US" dirty="0"/>
              <a:t> Deploy an Apache webserver using Helm</a:t>
            </a:r>
            <a:endParaRPr lang="en-IN" dirty="0"/>
          </a:p>
        </p:txBody>
      </p:sp>
    </p:spTree>
    <p:extLst>
      <p:ext uri="{BB962C8B-B14F-4D97-AF65-F5344CB8AC3E}">
        <p14:creationId xmlns:p14="http://schemas.microsoft.com/office/powerpoint/2010/main" val="2033603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B317A5-CD3A-43F2-96D7-5E0B9ACAC0CD}"/>
              </a:ext>
            </a:extLst>
          </p:cNvPr>
          <p:cNvSpPr>
            <a:spLocks noGrp="1"/>
          </p:cNvSpPr>
          <p:nvPr>
            <p:ph sz="quarter" idx="12"/>
          </p:nvPr>
        </p:nvSpPr>
        <p:spPr/>
        <p:txBody>
          <a:bodyPr/>
          <a:lstStyle/>
          <a:p>
            <a:r>
              <a:rPr lang="en-US" dirty="0"/>
              <a:t>We can search public hubs for Charts that enable you to quickly deploy your desired application with a customizable configuration.</a:t>
            </a:r>
          </a:p>
          <a:p>
            <a:r>
              <a:rPr lang="en-US" dirty="0"/>
              <a:t>A Helm Chart doesn't just contain a static set of definitions. </a:t>
            </a:r>
          </a:p>
          <a:p>
            <a:r>
              <a:rPr lang="en-US" dirty="0"/>
              <a:t>Helm comes with capabilities to hook into any lifecycle state of a Kubernetes deployment. </a:t>
            </a:r>
          </a:p>
          <a:p>
            <a:r>
              <a:rPr lang="en-US" dirty="0"/>
              <a:t>This means during the installation or upgrade of an application, various actions can be executed like creating a database update before updating the actual database.</a:t>
            </a:r>
            <a:endParaRPr lang="en-IN" dirty="0"/>
          </a:p>
        </p:txBody>
      </p:sp>
      <p:sp>
        <p:nvSpPr>
          <p:cNvPr id="3" name="Title 2">
            <a:extLst>
              <a:ext uri="{FF2B5EF4-FFF2-40B4-BE49-F238E27FC236}">
                <a16:creationId xmlns:a16="http://schemas.microsoft.com/office/drawing/2014/main" id="{0CD1D5C8-C2DE-4A11-A5ED-ED71A21D4CC2}"/>
              </a:ext>
            </a:extLst>
          </p:cNvPr>
          <p:cNvSpPr>
            <a:spLocks noGrp="1"/>
          </p:cNvSpPr>
          <p:nvPr>
            <p:ph type="title"/>
          </p:nvPr>
        </p:nvSpPr>
        <p:spPr/>
        <p:txBody>
          <a:bodyPr/>
          <a:lstStyle/>
          <a:p>
            <a:r>
              <a:rPr lang="en-US" dirty="0"/>
              <a:t>How to Access Production-Ready Helm Charts</a:t>
            </a:r>
            <a:endParaRPr lang="en-IN" dirty="0"/>
          </a:p>
        </p:txBody>
      </p:sp>
    </p:spTree>
    <p:extLst>
      <p:ext uri="{BB962C8B-B14F-4D97-AF65-F5344CB8AC3E}">
        <p14:creationId xmlns:p14="http://schemas.microsoft.com/office/powerpoint/2010/main" val="2743140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B317A5-CD3A-43F2-96D7-5E0B9ACAC0CD}"/>
              </a:ext>
            </a:extLst>
          </p:cNvPr>
          <p:cNvSpPr>
            <a:spLocks noGrp="1"/>
          </p:cNvSpPr>
          <p:nvPr>
            <p:ph sz="quarter" idx="12"/>
          </p:nvPr>
        </p:nvSpPr>
        <p:spPr/>
        <p:txBody>
          <a:bodyPr/>
          <a:lstStyle/>
          <a:p>
            <a:r>
              <a:rPr lang="en-US" dirty="0"/>
              <a:t>Helm might be heavy for a simple container like a single node web server, but it’s very useful for more complex applications. </a:t>
            </a:r>
          </a:p>
          <a:p>
            <a:r>
              <a:rPr lang="en-US" dirty="0"/>
              <a:t>For example it works great for a distributed system like Kafka or Cassandra that usually runs on multiple distributed nodes on different datacenters.</a:t>
            </a:r>
            <a:endParaRPr lang="en-IN" dirty="0"/>
          </a:p>
        </p:txBody>
      </p:sp>
      <p:sp>
        <p:nvSpPr>
          <p:cNvPr id="3" name="Title 2">
            <a:extLst>
              <a:ext uri="{FF2B5EF4-FFF2-40B4-BE49-F238E27FC236}">
                <a16:creationId xmlns:a16="http://schemas.microsoft.com/office/drawing/2014/main" id="{0CD1D5C8-C2DE-4A11-A5ED-ED71A21D4CC2}"/>
              </a:ext>
            </a:extLst>
          </p:cNvPr>
          <p:cNvSpPr>
            <a:spLocks noGrp="1"/>
          </p:cNvSpPr>
          <p:nvPr>
            <p:ph type="title"/>
          </p:nvPr>
        </p:nvSpPr>
        <p:spPr/>
        <p:txBody>
          <a:bodyPr/>
          <a:lstStyle/>
          <a:p>
            <a:r>
              <a:rPr lang="en-US" dirty="0"/>
              <a:t>How to Access Production-Ready Helm Charts</a:t>
            </a:r>
            <a:endParaRPr lang="en-IN" dirty="0"/>
          </a:p>
        </p:txBody>
      </p:sp>
    </p:spTree>
    <p:extLst>
      <p:ext uri="{BB962C8B-B14F-4D97-AF65-F5344CB8AC3E}">
        <p14:creationId xmlns:p14="http://schemas.microsoft.com/office/powerpoint/2010/main" val="253970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B317A5-CD3A-43F2-96D7-5E0B9ACAC0CD}"/>
              </a:ext>
            </a:extLst>
          </p:cNvPr>
          <p:cNvSpPr>
            <a:spLocks noGrp="1"/>
          </p:cNvSpPr>
          <p:nvPr>
            <p:ph sz="quarter" idx="12"/>
          </p:nvPr>
        </p:nvSpPr>
        <p:spPr/>
        <p:txBody>
          <a:bodyPr/>
          <a:lstStyle/>
          <a:p>
            <a:r>
              <a:rPr lang="en-US" dirty="0"/>
              <a:t>Containers that serve WordPress,</a:t>
            </a:r>
          </a:p>
          <a:p>
            <a:r>
              <a:rPr lang="en-US" dirty="0"/>
              <a:t>Instances of MariaDB for persistence and</a:t>
            </a:r>
          </a:p>
          <a:p>
            <a:r>
              <a:rPr lang="en-US" dirty="0"/>
              <a:t>Prometheus sidecar containers for each WordPress container to expose health metrics.</a:t>
            </a:r>
            <a:endParaRPr lang="en-IN" dirty="0"/>
          </a:p>
        </p:txBody>
      </p:sp>
      <p:sp>
        <p:nvSpPr>
          <p:cNvPr id="3" name="Title 2">
            <a:extLst>
              <a:ext uri="{FF2B5EF4-FFF2-40B4-BE49-F238E27FC236}">
                <a16:creationId xmlns:a16="http://schemas.microsoft.com/office/drawing/2014/main" id="{0CD1D5C8-C2DE-4A11-A5ED-ED71A21D4CC2}"/>
              </a:ext>
            </a:extLst>
          </p:cNvPr>
          <p:cNvSpPr>
            <a:spLocks noGrp="1"/>
          </p:cNvSpPr>
          <p:nvPr>
            <p:ph type="title"/>
          </p:nvPr>
        </p:nvSpPr>
        <p:spPr/>
        <p:txBody>
          <a:bodyPr/>
          <a:lstStyle/>
          <a:p>
            <a:r>
              <a:rPr lang="en-US" dirty="0"/>
              <a:t> Production-ready WordPress application</a:t>
            </a:r>
            <a:endParaRPr lang="en-IN" dirty="0"/>
          </a:p>
        </p:txBody>
      </p:sp>
    </p:spTree>
    <p:extLst>
      <p:ext uri="{BB962C8B-B14F-4D97-AF65-F5344CB8AC3E}">
        <p14:creationId xmlns:p14="http://schemas.microsoft.com/office/powerpoint/2010/main" val="109077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C40374-3C01-4939-8E87-6807E350ED8C}"/>
              </a:ext>
            </a:extLst>
          </p:cNvPr>
          <p:cNvSpPr>
            <a:spLocks noGrp="1"/>
          </p:cNvSpPr>
          <p:nvPr>
            <p:ph sz="quarter" idx="12"/>
          </p:nvPr>
        </p:nvSpPr>
        <p:spPr/>
        <p:txBody>
          <a:bodyPr/>
          <a:lstStyle/>
          <a:p>
            <a:r>
              <a:rPr lang="en-IN" dirty="0"/>
              <a:t>helm repo add </a:t>
            </a:r>
            <a:r>
              <a:rPr lang="en-IN" dirty="0" err="1"/>
              <a:t>bitnami</a:t>
            </a:r>
            <a:r>
              <a:rPr lang="en-IN" dirty="0"/>
              <a:t> </a:t>
            </a:r>
            <a:r>
              <a:rPr lang="en-IN" dirty="0">
                <a:hlinkClick r:id="rId2"/>
              </a:rPr>
              <a:t>https://charts.bitnami.com/bitnami</a:t>
            </a:r>
            <a:endParaRPr lang="en-IN" dirty="0"/>
          </a:p>
          <a:p>
            <a:r>
              <a:rPr lang="en-US" dirty="0"/>
              <a:t> helm install my-</a:t>
            </a:r>
            <a:r>
              <a:rPr lang="en-US" dirty="0" err="1"/>
              <a:t>wordpress</a:t>
            </a:r>
            <a:r>
              <a:rPr lang="en-US" dirty="0"/>
              <a:t> </a:t>
            </a:r>
            <a:r>
              <a:rPr lang="en-US" dirty="0" err="1"/>
              <a:t>bitnami</a:t>
            </a:r>
            <a:r>
              <a:rPr lang="en-US" dirty="0"/>
              <a:t>/</a:t>
            </a:r>
            <a:r>
              <a:rPr lang="en-US" dirty="0" err="1"/>
              <a:t>wordpress</a:t>
            </a:r>
            <a:r>
              <a:rPr lang="en-US" dirty="0"/>
              <a:t> --version 10.1.4</a:t>
            </a:r>
            <a:endParaRPr lang="en-IN" dirty="0"/>
          </a:p>
        </p:txBody>
      </p:sp>
      <p:sp>
        <p:nvSpPr>
          <p:cNvPr id="3" name="Title 2">
            <a:extLst>
              <a:ext uri="{FF2B5EF4-FFF2-40B4-BE49-F238E27FC236}">
                <a16:creationId xmlns:a16="http://schemas.microsoft.com/office/drawing/2014/main" id="{B41759E5-558E-451B-9D08-0BFEAA81A258}"/>
              </a:ext>
            </a:extLst>
          </p:cNvPr>
          <p:cNvSpPr>
            <a:spLocks noGrp="1"/>
          </p:cNvSpPr>
          <p:nvPr>
            <p:ph type="title"/>
          </p:nvPr>
        </p:nvSpPr>
        <p:spPr/>
        <p:txBody>
          <a:bodyPr/>
          <a:lstStyle/>
          <a:p>
            <a:r>
              <a:rPr lang="en-US" dirty="0"/>
              <a:t>How to Deploy WordPress and MariaDB</a:t>
            </a:r>
            <a:endParaRPr lang="en-IN" dirty="0"/>
          </a:p>
        </p:txBody>
      </p:sp>
    </p:spTree>
    <p:extLst>
      <p:ext uri="{BB962C8B-B14F-4D97-AF65-F5344CB8AC3E}">
        <p14:creationId xmlns:p14="http://schemas.microsoft.com/office/powerpoint/2010/main" val="1198646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FA7358-E273-4C3A-88A1-903CEE8CF8BA}"/>
              </a:ext>
            </a:extLst>
          </p:cNvPr>
          <p:cNvSpPr>
            <a:spLocks noGrp="1"/>
          </p:cNvSpPr>
          <p:nvPr>
            <p:ph sz="quarter" idx="12"/>
          </p:nvPr>
        </p:nvSpPr>
        <p:spPr/>
        <p:txBody>
          <a:bodyPr>
            <a:normAutofit fontScale="92500" lnSpcReduction="10000"/>
          </a:bodyPr>
          <a:lstStyle/>
          <a:p>
            <a:r>
              <a:rPr lang="en-IN" dirty="0"/>
              <a:t>1. create first-</a:t>
            </a:r>
            <a:r>
              <a:rPr lang="en-IN" dirty="0" err="1"/>
              <a:t>app.yaml</a:t>
            </a:r>
            <a:endParaRPr lang="en-IN" dirty="0"/>
          </a:p>
          <a:p>
            <a:r>
              <a:rPr lang="en-IN" dirty="0"/>
              <a:t>2. create second-</a:t>
            </a:r>
            <a:r>
              <a:rPr lang="en-IN" dirty="0" err="1"/>
              <a:t>app.yaml</a:t>
            </a:r>
            <a:endParaRPr lang="en-IN" dirty="0"/>
          </a:p>
          <a:p>
            <a:r>
              <a:rPr lang="en-IN" dirty="0"/>
              <a:t>3. deploy them</a:t>
            </a:r>
          </a:p>
          <a:p>
            <a:r>
              <a:rPr lang="en-IN" dirty="0"/>
              <a:t>4. helm repo add ingress-</a:t>
            </a:r>
            <a:r>
              <a:rPr lang="en-IN" dirty="0" err="1"/>
              <a:t>nginx</a:t>
            </a:r>
            <a:r>
              <a:rPr lang="en-IN" dirty="0"/>
              <a:t> https://kubernetes.github.io/ingress-nginx</a:t>
            </a:r>
          </a:p>
          <a:p>
            <a:r>
              <a:rPr lang="en-IN" dirty="0"/>
              <a:t>5.helm repo update</a:t>
            </a:r>
          </a:p>
          <a:p>
            <a:r>
              <a:rPr lang="en-IN" dirty="0"/>
              <a:t>6.helm install </a:t>
            </a:r>
            <a:r>
              <a:rPr lang="en-IN" dirty="0" err="1"/>
              <a:t>nginx</a:t>
            </a:r>
            <a:r>
              <a:rPr lang="en-IN" dirty="0"/>
              <a:t>-ingress ingress-</a:t>
            </a:r>
            <a:r>
              <a:rPr lang="en-IN" dirty="0" err="1"/>
              <a:t>nginx</a:t>
            </a:r>
            <a:r>
              <a:rPr lang="en-IN" dirty="0"/>
              <a:t>/ingress-</a:t>
            </a:r>
            <a:r>
              <a:rPr lang="en-IN" dirty="0" err="1"/>
              <a:t>nginx</a:t>
            </a:r>
            <a:r>
              <a:rPr lang="en-IN" dirty="0"/>
              <a:t> --set </a:t>
            </a:r>
            <a:r>
              <a:rPr lang="en-IN" dirty="0" err="1"/>
              <a:t>controller.publishService.enabled</a:t>
            </a:r>
            <a:r>
              <a:rPr lang="en-IN" dirty="0"/>
              <a:t>=true</a:t>
            </a:r>
          </a:p>
          <a:p>
            <a:r>
              <a:rPr lang="en-IN" dirty="0"/>
              <a:t>7.watch the load balancer by running</a:t>
            </a:r>
          </a:p>
          <a:p>
            <a:r>
              <a:rPr lang="en-IN" dirty="0" err="1"/>
              <a:t>kubectl</a:t>
            </a:r>
            <a:r>
              <a:rPr lang="en-IN" dirty="0"/>
              <a:t> --namespace default get services -o wide -w </a:t>
            </a:r>
            <a:r>
              <a:rPr lang="en-IN" dirty="0" err="1"/>
              <a:t>nginx</a:t>
            </a:r>
            <a:r>
              <a:rPr lang="en-IN" dirty="0"/>
              <a:t>-ingress-ingress-</a:t>
            </a:r>
            <a:r>
              <a:rPr lang="en-IN" dirty="0" err="1"/>
              <a:t>nginx</a:t>
            </a:r>
            <a:r>
              <a:rPr lang="en-IN" dirty="0"/>
              <a:t>-controller</a:t>
            </a:r>
          </a:p>
        </p:txBody>
      </p:sp>
      <p:sp>
        <p:nvSpPr>
          <p:cNvPr id="3" name="Title 2">
            <a:extLst>
              <a:ext uri="{FF2B5EF4-FFF2-40B4-BE49-F238E27FC236}">
                <a16:creationId xmlns:a16="http://schemas.microsoft.com/office/drawing/2014/main" id="{2BC806F9-ADD9-4B6A-AE0E-7B7AA61114DC}"/>
              </a:ext>
            </a:extLst>
          </p:cNvPr>
          <p:cNvSpPr>
            <a:spLocks noGrp="1"/>
          </p:cNvSpPr>
          <p:nvPr>
            <p:ph type="title"/>
          </p:nvPr>
        </p:nvSpPr>
        <p:spPr/>
        <p:txBody>
          <a:bodyPr/>
          <a:lstStyle/>
          <a:p>
            <a:r>
              <a:rPr lang="en-IN" dirty="0" err="1"/>
              <a:t>Loadbalance</a:t>
            </a:r>
            <a:r>
              <a:rPr lang="en-IN" dirty="0"/>
              <a:t> and Routing - Ingress</a:t>
            </a:r>
          </a:p>
        </p:txBody>
      </p:sp>
    </p:spTree>
    <p:extLst>
      <p:ext uri="{BB962C8B-B14F-4D97-AF65-F5344CB8AC3E}">
        <p14:creationId xmlns:p14="http://schemas.microsoft.com/office/powerpoint/2010/main" val="2641382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FA7358-E273-4C3A-88A1-903CEE8CF8BA}"/>
              </a:ext>
            </a:extLst>
          </p:cNvPr>
          <p:cNvSpPr>
            <a:spLocks noGrp="1"/>
          </p:cNvSpPr>
          <p:nvPr>
            <p:ph sz="quarter" idx="12"/>
          </p:nvPr>
        </p:nvSpPr>
        <p:spPr/>
        <p:txBody>
          <a:bodyPr>
            <a:normAutofit/>
          </a:bodyPr>
          <a:lstStyle/>
          <a:p>
            <a:r>
              <a:rPr lang="en-IN" dirty="0" err="1"/>
              <a:t>Kubectl</a:t>
            </a:r>
            <a:r>
              <a:rPr lang="en-IN" dirty="0"/>
              <a:t> apply –f app-</a:t>
            </a:r>
            <a:r>
              <a:rPr lang="en-IN" dirty="0" err="1"/>
              <a:t>ingress.yaml</a:t>
            </a:r>
            <a:endParaRPr lang="en-IN" dirty="0"/>
          </a:p>
          <a:p>
            <a:r>
              <a:rPr lang="en-IN" dirty="0" err="1"/>
              <a:t>kubectl</a:t>
            </a:r>
            <a:r>
              <a:rPr lang="en-IN" dirty="0"/>
              <a:t> get ingress hello-</a:t>
            </a:r>
            <a:r>
              <a:rPr lang="en-IN" dirty="0" err="1"/>
              <a:t>kubernetes</a:t>
            </a:r>
            <a:r>
              <a:rPr lang="en-IN" dirty="0"/>
              <a:t>-ingress</a:t>
            </a:r>
          </a:p>
          <a:p>
            <a:r>
              <a:rPr lang="en-IN" dirty="0" err="1"/>
              <a:t>kubectl</a:t>
            </a:r>
            <a:r>
              <a:rPr lang="en-IN" dirty="0"/>
              <a:t> describe ingress hello-</a:t>
            </a:r>
            <a:r>
              <a:rPr lang="en-IN" dirty="0" err="1"/>
              <a:t>kubernetes</a:t>
            </a:r>
            <a:r>
              <a:rPr lang="en-IN" dirty="0"/>
              <a:t>-ingress</a:t>
            </a:r>
          </a:p>
        </p:txBody>
      </p:sp>
      <p:sp>
        <p:nvSpPr>
          <p:cNvPr id="3" name="Title 2">
            <a:extLst>
              <a:ext uri="{FF2B5EF4-FFF2-40B4-BE49-F238E27FC236}">
                <a16:creationId xmlns:a16="http://schemas.microsoft.com/office/drawing/2014/main" id="{2BC806F9-ADD9-4B6A-AE0E-7B7AA61114DC}"/>
              </a:ext>
            </a:extLst>
          </p:cNvPr>
          <p:cNvSpPr>
            <a:spLocks noGrp="1"/>
          </p:cNvSpPr>
          <p:nvPr>
            <p:ph type="title"/>
          </p:nvPr>
        </p:nvSpPr>
        <p:spPr/>
        <p:txBody>
          <a:bodyPr/>
          <a:lstStyle/>
          <a:p>
            <a:r>
              <a:rPr lang="en-IN" dirty="0" err="1"/>
              <a:t>Loadbalance</a:t>
            </a:r>
            <a:r>
              <a:rPr lang="en-IN" dirty="0"/>
              <a:t> and Routing - Ingress</a:t>
            </a:r>
          </a:p>
        </p:txBody>
      </p:sp>
    </p:spTree>
    <p:extLst>
      <p:ext uri="{BB962C8B-B14F-4D97-AF65-F5344CB8AC3E}">
        <p14:creationId xmlns:p14="http://schemas.microsoft.com/office/powerpoint/2010/main" val="109433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5" name="Picture 4">
            <a:extLst>
              <a:ext uri="{FF2B5EF4-FFF2-40B4-BE49-F238E27FC236}">
                <a16:creationId xmlns:a16="http://schemas.microsoft.com/office/drawing/2014/main" id="{05409247-B78D-46FB-A5DB-0ABCC13B30B7}"/>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2672569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D98088-0179-4728-B4E5-05DF37C0CA56}"/>
              </a:ext>
            </a:extLst>
          </p:cNvPr>
          <p:cNvSpPr>
            <a:spLocks noGrp="1"/>
          </p:cNvSpPr>
          <p:nvPr>
            <p:ph sz="quarter" idx="12"/>
          </p:nvPr>
        </p:nvSpPr>
        <p:spPr/>
        <p:txBody>
          <a:bodyPr/>
          <a:lstStyle/>
          <a:p>
            <a:r>
              <a:rPr lang="en-US" dirty="0"/>
              <a:t>A </a:t>
            </a:r>
            <a:r>
              <a:rPr lang="en-US" dirty="0" err="1"/>
              <a:t>ConfigMap</a:t>
            </a:r>
            <a:r>
              <a:rPr lang="en-US" dirty="0"/>
              <a:t> is a dictionary of configuration settings.</a:t>
            </a:r>
          </a:p>
          <a:p>
            <a:r>
              <a:rPr lang="en-US" dirty="0"/>
              <a:t>This dictionary consists of key-value pairs of strings.</a:t>
            </a:r>
          </a:p>
          <a:p>
            <a:r>
              <a:rPr lang="en-US" dirty="0"/>
              <a:t>Kubernetes provides these values to your containers.</a:t>
            </a:r>
          </a:p>
          <a:p>
            <a:r>
              <a:rPr lang="en-US" dirty="0"/>
              <a:t>Like with other dictionaries (maps, hashes, ...) the key lets you get and set the configuration value.</a:t>
            </a:r>
            <a:endParaRPr lang="en-IN" dirty="0"/>
          </a:p>
        </p:txBody>
      </p:sp>
      <p:sp>
        <p:nvSpPr>
          <p:cNvPr id="3" name="Title 2">
            <a:extLst>
              <a:ext uri="{FF2B5EF4-FFF2-40B4-BE49-F238E27FC236}">
                <a16:creationId xmlns:a16="http://schemas.microsoft.com/office/drawing/2014/main" id="{CD2C7E54-49AE-4556-81AD-FEC218E79864}"/>
              </a:ext>
            </a:extLst>
          </p:cNvPr>
          <p:cNvSpPr>
            <a:spLocks noGrp="1"/>
          </p:cNvSpPr>
          <p:nvPr>
            <p:ph type="title"/>
          </p:nvPr>
        </p:nvSpPr>
        <p:spPr/>
        <p:txBody>
          <a:bodyPr/>
          <a:lstStyle/>
          <a:p>
            <a:r>
              <a:rPr lang="en-US" dirty="0"/>
              <a:t>What is a </a:t>
            </a:r>
            <a:r>
              <a:rPr lang="en-US" dirty="0" err="1"/>
              <a:t>ConfigMap</a:t>
            </a:r>
            <a:r>
              <a:rPr lang="en-US" dirty="0"/>
              <a:t> in Kubernetes?</a:t>
            </a:r>
            <a:endParaRPr lang="en-IN" dirty="0"/>
          </a:p>
        </p:txBody>
      </p:sp>
    </p:spTree>
    <p:extLst>
      <p:ext uri="{BB962C8B-B14F-4D97-AF65-F5344CB8AC3E}">
        <p14:creationId xmlns:p14="http://schemas.microsoft.com/office/powerpoint/2010/main" val="4254478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D11614-43B7-4685-BCD0-8DEB701C5389}"/>
              </a:ext>
            </a:extLst>
          </p:cNvPr>
          <p:cNvSpPr>
            <a:spLocks noGrp="1"/>
          </p:cNvSpPr>
          <p:nvPr>
            <p:ph sz="quarter" idx="12"/>
          </p:nvPr>
        </p:nvSpPr>
        <p:spPr/>
        <p:txBody>
          <a:bodyPr/>
          <a:lstStyle/>
          <a:p>
            <a:r>
              <a:rPr lang="en-US" dirty="0"/>
              <a:t>Use a </a:t>
            </a:r>
            <a:r>
              <a:rPr lang="en-US" dirty="0" err="1"/>
              <a:t>ConfigMap</a:t>
            </a:r>
            <a:r>
              <a:rPr lang="en-US" dirty="0"/>
              <a:t> to keep your application code separate from your configuration.</a:t>
            </a:r>
          </a:p>
          <a:p>
            <a:r>
              <a:rPr lang="en-US" dirty="0"/>
              <a:t>It is an important part of creating a Twelve-Factor Application.</a:t>
            </a:r>
          </a:p>
          <a:p>
            <a:r>
              <a:rPr lang="en-US" dirty="0"/>
              <a:t>A </a:t>
            </a:r>
            <a:r>
              <a:rPr lang="en-US" dirty="0" err="1"/>
              <a:t>ConfigMap</a:t>
            </a:r>
            <a:r>
              <a:rPr lang="en-US" dirty="0"/>
              <a:t> stores configuration settings for your code. Store connection strings, public credentials, hostnames, and URLs in your </a:t>
            </a:r>
            <a:r>
              <a:rPr lang="en-US" dirty="0" err="1"/>
              <a:t>ConfigMap</a:t>
            </a:r>
            <a:r>
              <a:rPr lang="en-US" dirty="0"/>
              <a:t>.</a:t>
            </a:r>
            <a:endParaRPr lang="en-IN" dirty="0"/>
          </a:p>
        </p:txBody>
      </p:sp>
      <p:sp>
        <p:nvSpPr>
          <p:cNvPr id="3" name="Title 2">
            <a:extLst>
              <a:ext uri="{FF2B5EF4-FFF2-40B4-BE49-F238E27FC236}">
                <a16:creationId xmlns:a16="http://schemas.microsoft.com/office/drawing/2014/main" id="{45D12CB8-E89F-4AEB-9F2D-B84DC77574E4}"/>
              </a:ext>
            </a:extLst>
          </p:cNvPr>
          <p:cNvSpPr>
            <a:spLocks noGrp="1"/>
          </p:cNvSpPr>
          <p:nvPr>
            <p:ph type="title"/>
          </p:nvPr>
        </p:nvSpPr>
        <p:spPr/>
        <p:txBody>
          <a:bodyPr/>
          <a:lstStyle/>
          <a:p>
            <a:r>
              <a:rPr lang="en-US" dirty="0"/>
              <a:t>Why would you use a </a:t>
            </a:r>
            <a:r>
              <a:rPr lang="en-US" dirty="0" err="1"/>
              <a:t>ConfigMap</a:t>
            </a:r>
            <a:r>
              <a:rPr lang="en-US" dirty="0"/>
              <a:t> in Kubernetes?</a:t>
            </a:r>
            <a:endParaRPr lang="en-IN" dirty="0"/>
          </a:p>
        </p:txBody>
      </p:sp>
    </p:spTree>
    <p:extLst>
      <p:ext uri="{BB962C8B-B14F-4D97-AF65-F5344CB8AC3E}">
        <p14:creationId xmlns:p14="http://schemas.microsoft.com/office/powerpoint/2010/main" val="367853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42CC5-A5B3-45A5-A072-3BE89EA3A142}"/>
              </a:ext>
            </a:extLst>
          </p:cNvPr>
          <p:cNvSpPr>
            <a:spLocks noGrp="1"/>
          </p:cNvSpPr>
          <p:nvPr>
            <p:ph type="title"/>
          </p:nvPr>
        </p:nvSpPr>
        <p:spPr/>
        <p:txBody>
          <a:bodyPr/>
          <a:lstStyle/>
          <a:p>
            <a:r>
              <a:rPr lang="en-US" dirty="0"/>
              <a:t>How does a </a:t>
            </a:r>
            <a:r>
              <a:rPr lang="en-US" dirty="0" err="1"/>
              <a:t>ConfigMap</a:t>
            </a:r>
            <a:r>
              <a:rPr lang="en-US" dirty="0"/>
              <a:t> work?</a:t>
            </a:r>
            <a:endParaRPr lang="en-IN" dirty="0"/>
          </a:p>
        </p:txBody>
      </p:sp>
      <p:pic>
        <p:nvPicPr>
          <p:cNvPr id="5122" name="Picture 2" descr="Kubernetes ConfigMap example diagram">
            <a:extLst>
              <a:ext uri="{FF2B5EF4-FFF2-40B4-BE49-F238E27FC236}">
                <a16:creationId xmlns:a16="http://schemas.microsoft.com/office/drawing/2014/main" id="{C2C36788-71F0-4262-87B4-8D18FC21348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7086600" cy="427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93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AC6422-7C29-4C72-AF41-0397AB21071C}"/>
              </a:ext>
            </a:extLst>
          </p:cNvPr>
          <p:cNvSpPr>
            <a:spLocks noGrp="1"/>
          </p:cNvSpPr>
          <p:nvPr>
            <p:ph sz="quarter" idx="12"/>
          </p:nvPr>
        </p:nvSpPr>
        <p:spPr/>
        <p:txBody>
          <a:bodyPr/>
          <a:lstStyle/>
          <a:p>
            <a:r>
              <a:rPr lang="en-US" dirty="0"/>
              <a:t> ConfigMaps can be used to:</a:t>
            </a:r>
          </a:p>
          <a:p>
            <a:pPr lvl="1"/>
            <a:r>
              <a:rPr lang="en-US" dirty="0"/>
              <a:t>Populate the values of environment variables</a:t>
            </a:r>
          </a:p>
          <a:p>
            <a:pPr lvl="1"/>
            <a:r>
              <a:rPr lang="en-US" dirty="0"/>
              <a:t>Set command-line arguments in a container</a:t>
            </a:r>
          </a:p>
          <a:p>
            <a:pPr lvl="1"/>
            <a:r>
              <a:rPr lang="en-US" dirty="0"/>
              <a:t>Populate config files in a volume</a:t>
            </a:r>
            <a:endParaRPr lang="en-IN" dirty="0"/>
          </a:p>
        </p:txBody>
      </p:sp>
      <p:sp>
        <p:nvSpPr>
          <p:cNvPr id="3" name="Title 2">
            <a:extLst>
              <a:ext uri="{FF2B5EF4-FFF2-40B4-BE49-F238E27FC236}">
                <a16:creationId xmlns:a16="http://schemas.microsoft.com/office/drawing/2014/main" id="{D27295C4-E85E-4541-A003-00A588EDBFE8}"/>
              </a:ext>
            </a:extLst>
          </p:cNvPr>
          <p:cNvSpPr>
            <a:spLocks noGrp="1"/>
          </p:cNvSpPr>
          <p:nvPr>
            <p:ph type="title"/>
          </p:nvPr>
        </p:nvSpPr>
        <p:spPr/>
        <p:txBody>
          <a:bodyPr/>
          <a:lstStyle/>
          <a:p>
            <a:r>
              <a:rPr lang="en-IN" dirty="0"/>
              <a:t> ConfigMaps</a:t>
            </a:r>
          </a:p>
        </p:txBody>
      </p:sp>
    </p:spTree>
    <p:extLst>
      <p:ext uri="{BB962C8B-B14F-4D97-AF65-F5344CB8AC3E}">
        <p14:creationId xmlns:p14="http://schemas.microsoft.com/office/powerpoint/2010/main" val="3088512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AC6422-7C29-4C72-AF41-0397AB21071C}"/>
              </a:ext>
            </a:extLst>
          </p:cNvPr>
          <p:cNvSpPr>
            <a:spLocks noGrp="1"/>
          </p:cNvSpPr>
          <p:nvPr>
            <p:ph sz="quarter" idx="12"/>
          </p:nvPr>
        </p:nvSpPr>
        <p:spPr/>
        <p:txBody>
          <a:bodyPr/>
          <a:lstStyle/>
          <a:p>
            <a:r>
              <a:rPr lang="en-US" dirty="0"/>
              <a:t> kubectl create </a:t>
            </a:r>
            <a:r>
              <a:rPr lang="en-US" dirty="0" err="1"/>
              <a:t>configmap</a:t>
            </a:r>
            <a:r>
              <a:rPr lang="en-US" dirty="0"/>
              <a:t> command to create </a:t>
            </a:r>
            <a:r>
              <a:rPr lang="en-US" dirty="0" err="1"/>
              <a:t>configmaps</a:t>
            </a:r>
            <a:r>
              <a:rPr lang="en-US" dirty="0"/>
              <a:t> easily from literal values, files, or directories. </a:t>
            </a:r>
          </a:p>
          <a:p>
            <a:endParaRPr lang="en-US" dirty="0"/>
          </a:p>
          <a:p>
            <a:r>
              <a:rPr lang="en-US" dirty="0"/>
              <a:t>kubectl create </a:t>
            </a:r>
            <a:r>
              <a:rPr lang="en-US" dirty="0" err="1"/>
              <a:t>configmap</a:t>
            </a:r>
            <a:r>
              <a:rPr lang="en-US" dirty="0"/>
              <a:t> configmap-example-1 --from-file=./config-map-data.txt</a:t>
            </a:r>
          </a:p>
          <a:p>
            <a:r>
              <a:rPr lang="en-US" dirty="0"/>
              <a:t>kubectl describe </a:t>
            </a:r>
            <a:r>
              <a:rPr lang="en-US" dirty="0" err="1"/>
              <a:t>configmap</a:t>
            </a:r>
            <a:r>
              <a:rPr lang="en-US" dirty="0"/>
              <a:t>/configmap-example-1</a:t>
            </a:r>
          </a:p>
          <a:p>
            <a:r>
              <a:rPr lang="en-US" dirty="0"/>
              <a:t>kubectl delete </a:t>
            </a:r>
            <a:r>
              <a:rPr lang="en-US" dirty="0" err="1"/>
              <a:t>configmap</a:t>
            </a:r>
            <a:r>
              <a:rPr lang="en-US" dirty="0"/>
              <a:t>/configmap-example-1</a:t>
            </a:r>
          </a:p>
          <a:p>
            <a:endParaRPr lang="en-US" dirty="0"/>
          </a:p>
          <a:p>
            <a:endParaRPr lang="en-IN" dirty="0"/>
          </a:p>
        </p:txBody>
      </p:sp>
      <p:sp>
        <p:nvSpPr>
          <p:cNvPr id="3" name="Title 2">
            <a:extLst>
              <a:ext uri="{FF2B5EF4-FFF2-40B4-BE49-F238E27FC236}">
                <a16:creationId xmlns:a16="http://schemas.microsoft.com/office/drawing/2014/main" id="{D27295C4-E85E-4541-A003-00A588EDBFE8}"/>
              </a:ext>
            </a:extLst>
          </p:cNvPr>
          <p:cNvSpPr>
            <a:spLocks noGrp="1"/>
          </p:cNvSpPr>
          <p:nvPr>
            <p:ph type="title"/>
          </p:nvPr>
        </p:nvSpPr>
        <p:spPr/>
        <p:txBody>
          <a:bodyPr/>
          <a:lstStyle/>
          <a:p>
            <a:r>
              <a:rPr lang="en-IN" dirty="0"/>
              <a:t> Creating ConfigMaps from file</a:t>
            </a:r>
          </a:p>
        </p:txBody>
      </p:sp>
    </p:spTree>
    <p:extLst>
      <p:ext uri="{BB962C8B-B14F-4D97-AF65-F5344CB8AC3E}">
        <p14:creationId xmlns:p14="http://schemas.microsoft.com/office/powerpoint/2010/main" val="1637341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27AB95-0BF2-411C-9BD0-20A6ABF6D9B5}"/>
              </a:ext>
            </a:extLst>
          </p:cNvPr>
          <p:cNvSpPr>
            <a:spLocks noGrp="1"/>
          </p:cNvSpPr>
          <p:nvPr>
            <p:ph sz="quarter" idx="12"/>
          </p:nvPr>
        </p:nvSpPr>
        <p:spPr/>
        <p:txBody>
          <a:bodyPr/>
          <a:lstStyle/>
          <a:p>
            <a:r>
              <a:rPr lang="en-US" dirty="0"/>
              <a:t>kubectl create </a:t>
            </a:r>
            <a:r>
              <a:rPr lang="en-US" dirty="0" err="1"/>
              <a:t>configmap</a:t>
            </a:r>
            <a:r>
              <a:rPr lang="en-US" dirty="0"/>
              <a:t> literal-config-1 --from-literal=literal-key1=value1 --from-literal=literal-key2=22</a:t>
            </a:r>
          </a:p>
          <a:p>
            <a:endParaRPr lang="en-US" dirty="0"/>
          </a:p>
          <a:p>
            <a:r>
              <a:rPr lang="en-IN" dirty="0" err="1"/>
              <a:t>kubectl</a:t>
            </a:r>
            <a:r>
              <a:rPr lang="en-IN" dirty="0"/>
              <a:t> create </a:t>
            </a:r>
            <a:r>
              <a:rPr lang="en-IN" dirty="0" err="1"/>
              <a:t>configmap</a:t>
            </a:r>
            <a:r>
              <a:rPr lang="en-IN" dirty="0"/>
              <a:t> literal-config-</a:t>
            </a:r>
            <a:r>
              <a:rPr lang="en-IN" dirty="0" err="1"/>
              <a:t>mysql</a:t>
            </a:r>
            <a:r>
              <a:rPr lang="en-IN" dirty="0"/>
              <a:t> --from-literal=literal-port=3306 --from-literal=literal-host=127.0.0.1 --from-literal=literal-user=root --from-literal=</a:t>
            </a:r>
            <a:r>
              <a:rPr lang="en-IN" dirty="0" err="1"/>
              <a:t>liter</a:t>
            </a:r>
            <a:r>
              <a:rPr lang="en-IN"/>
              <a:t>-password=password</a:t>
            </a:r>
            <a:endParaRPr lang="en-IN" dirty="0"/>
          </a:p>
        </p:txBody>
      </p:sp>
      <p:sp>
        <p:nvSpPr>
          <p:cNvPr id="3" name="Title 2">
            <a:extLst>
              <a:ext uri="{FF2B5EF4-FFF2-40B4-BE49-F238E27FC236}">
                <a16:creationId xmlns:a16="http://schemas.microsoft.com/office/drawing/2014/main" id="{1177E5A3-69FD-450F-A9C7-A614F4C53E3C}"/>
              </a:ext>
            </a:extLst>
          </p:cNvPr>
          <p:cNvSpPr>
            <a:spLocks noGrp="1"/>
          </p:cNvSpPr>
          <p:nvPr>
            <p:ph type="title"/>
          </p:nvPr>
        </p:nvSpPr>
        <p:spPr/>
        <p:txBody>
          <a:bodyPr/>
          <a:lstStyle/>
          <a:p>
            <a:r>
              <a:rPr lang="en-US" dirty="0"/>
              <a:t>Create ConfigMaps from Literal Values</a:t>
            </a:r>
            <a:endParaRPr lang="en-IN" dirty="0"/>
          </a:p>
        </p:txBody>
      </p:sp>
    </p:spTree>
    <p:extLst>
      <p:ext uri="{BB962C8B-B14F-4D97-AF65-F5344CB8AC3E}">
        <p14:creationId xmlns:p14="http://schemas.microsoft.com/office/powerpoint/2010/main" val="3586665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27AB95-0BF2-411C-9BD0-20A6ABF6D9B5}"/>
              </a:ext>
            </a:extLst>
          </p:cNvPr>
          <p:cNvSpPr>
            <a:spLocks noGrp="1"/>
          </p:cNvSpPr>
          <p:nvPr>
            <p:ph sz="quarter" idx="12"/>
          </p:nvPr>
        </p:nvSpPr>
        <p:spPr/>
        <p:txBody>
          <a:bodyPr/>
          <a:lstStyle/>
          <a:p>
            <a:r>
              <a:rPr lang="en-US" dirty="0"/>
              <a:t>kubectl create </a:t>
            </a:r>
            <a:r>
              <a:rPr lang="en-US" dirty="0" err="1"/>
              <a:t>configmap</a:t>
            </a:r>
            <a:r>
              <a:rPr lang="en-US" dirty="0"/>
              <a:t> literal-config-1 --from-literal=city=London --from-literal=population=millions</a:t>
            </a:r>
            <a:endParaRPr lang="en-IN" dirty="0"/>
          </a:p>
        </p:txBody>
      </p:sp>
      <p:sp>
        <p:nvSpPr>
          <p:cNvPr id="3" name="Title 2">
            <a:extLst>
              <a:ext uri="{FF2B5EF4-FFF2-40B4-BE49-F238E27FC236}">
                <a16:creationId xmlns:a16="http://schemas.microsoft.com/office/drawing/2014/main" id="{1177E5A3-69FD-450F-A9C7-A614F4C53E3C}"/>
              </a:ext>
            </a:extLst>
          </p:cNvPr>
          <p:cNvSpPr>
            <a:spLocks noGrp="1"/>
          </p:cNvSpPr>
          <p:nvPr>
            <p:ph type="title"/>
          </p:nvPr>
        </p:nvSpPr>
        <p:spPr/>
        <p:txBody>
          <a:bodyPr/>
          <a:lstStyle/>
          <a:p>
            <a:r>
              <a:rPr lang="en-US" dirty="0"/>
              <a:t>Create ConfigMaps from-literal</a:t>
            </a:r>
            <a:endParaRPr lang="en-IN" dirty="0"/>
          </a:p>
        </p:txBody>
      </p:sp>
    </p:spTree>
    <p:extLst>
      <p:ext uri="{BB962C8B-B14F-4D97-AF65-F5344CB8AC3E}">
        <p14:creationId xmlns:p14="http://schemas.microsoft.com/office/powerpoint/2010/main" val="2347529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A039E5-FADA-46D8-8FE4-F97CBAD67531}"/>
              </a:ext>
            </a:extLst>
          </p:cNvPr>
          <p:cNvSpPr>
            <a:spLocks noGrp="1"/>
          </p:cNvSpPr>
          <p:nvPr>
            <p:ph sz="quarter" idx="12"/>
          </p:nvPr>
        </p:nvSpPr>
        <p:spPr>
          <a:xfrm>
            <a:off x="457201" y="1381126"/>
            <a:ext cx="8228012" cy="1628774"/>
          </a:xfrm>
        </p:spPr>
        <p:txBody>
          <a:bodyPr>
            <a:normAutofit/>
          </a:bodyPr>
          <a:lstStyle/>
          <a:p>
            <a:r>
              <a:rPr lang="en-US" dirty="0"/>
              <a:t>kubectl create </a:t>
            </a:r>
            <a:r>
              <a:rPr lang="en-US" dirty="0" err="1"/>
              <a:t>configmap</a:t>
            </a:r>
            <a:r>
              <a:rPr lang="en-US" dirty="0"/>
              <a:t> from-folder-</a:t>
            </a:r>
            <a:r>
              <a:rPr lang="en-US" dirty="0" err="1"/>
              <a:t>configmap</a:t>
            </a:r>
            <a:r>
              <a:rPr lang="en-US" dirty="0"/>
              <a:t> --from-file=test</a:t>
            </a:r>
          </a:p>
          <a:p>
            <a:r>
              <a:rPr lang="en-US" dirty="0"/>
              <a:t>kubectl describe </a:t>
            </a:r>
            <a:r>
              <a:rPr lang="en-US" dirty="0" err="1"/>
              <a:t>configmap</a:t>
            </a:r>
            <a:r>
              <a:rPr lang="en-US" dirty="0"/>
              <a:t>/from-folder-</a:t>
            </a:r>
            <a:r>
              <a:rPr lang="en-US" dirty="0" err="1"/>
              <a:t>configmap</a:t>
            </a:r>
            <a:endParaRPr lang="en-US" dirty="0"/>
          </a:p>
          <a:p>
            <a:endParaRPr lang="en-US" dirty="0"/>
          </a:p>
          <a:p>
            <a:endParaRPr lang="en-IN" dirty="0"/>
          </a:p>
        </p:txBody>
      </p:sp>
      <p:sp>
        <p:nvSpPr>
          <p:cNvPr id="3" name="Title 2">
            <a:extLst>
              <a:ext uri="{FF2B5EF4-FFF2-40B4-BE49-F238E27FC236}">
                <a16:creationId xmlns:a16="http://schemas.microsoft.com/office/drawing/2014/main" id="{20F534B3-9DDB-4880-86E0-5F86B3DC13F5}"/>
              </a:ext>
            </a:extLst>
          </p:cNvPr>
          <p:cNvSpPr>
            <a:spLocks noGrp="1"/>
          </p:cNvSpPr>
          <p:nvPr>
            <p:ph type="title"/>
          </p:nvPr>
        </p:nvSpPr>
        <p:spPr/>
        <p:txBody>
          <a:bodyPr/>
          <a:lstStyle/>
          <a:p>
            <a:r>
              <a:rPr lang="en-IN" dirty="0"/>
              <a:t>Create ConfigMaps from Directories</a:t>
            </a:r>
          </a:p>
        </p:txBody>
      </p:sp>
      <p:pic>
        <p:nvPicPr>
          <p:cNvPr id="5" name="Picture 4">
            <a:extLst>
              <a:ext uri="{FF2B5EF4-FFF2-40B4-BE49-F238E27FC236}">
                <a16:creationId xmlns:a16="http://schemas.microsoft.com/office/drawing/2014/main" id="{D20853EA-1DF4-4118-B0FD-16A9E0CC8F91}"/>
              </a:ext>
            </a:extLst>
          </p:cNvPr>
          <p:cNvPicPr>
            <a:picLocks noChangeAspect="1"/>
          </p:cNvPicPr>
          <p:nvPr/>
        </p:nvPicPr>
        <p:blipFill rotWithShape="1">
          <a:blip r:embed="rId2"/>
          <a:srcRect l="1666" t="69259" r="10000" b="10185"/>
          <a:stretch/>
        </p:blipFill>
        <p:spPr>
          <a:xfrm>
            <a:off x="152400" y="3848101"/>
            <a:ext cx="8732108" cy="1143000"/>
          </a:xfrm>
          <a:prstGeom prst="rect">
            <a:avLst/>
          </a:prstGeom>
        </p:spPr>
      </p:pic>
    </p:spTree>
    <p:extLst>
      <p:ext uri="{BB962C8B-B14F-4D97-AF65-F5344CB8AC3E}">
        <p14:creationId xmlns:p14="http://schemas.microsoft.com/office/powerpoint/2010/main" val="2799855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F99FB-31B1-467D-B22C-E2A1D6B20F12}"/>
              </a:ext>
            </a:extLst>
          </p:cNvPr>
          <p:cNvSpPr>
            <a:spLocks noGrp="1"/>
          </p:cNvSpPr>
          <p:nvPr>
            <p:ph sz="quarter" idx="12"/>
          </p:nvPr>
        </p:nvSpPr>
        <p:spPr/>
        <p:txBody>
          <a:bodyPr/>
          <a:lstStyle/>
          <a:p>
            <a:r>
              <a:rPr lang="en-US" dirty="0"/>
              <a:t>kubectl get </a:t>
            </a:r>
            <a:r>
              <a:rPr lang="en-US" dirty="0" err="1"/>
              <a:t>configmaps</a:t>
            </a:r>
            <a:r>
              <a:rPr lang="en-US" dirty="0"/>
              <a:t> literal-config-1 -o </a:t>
            </a:r>
            <a:r>
              <a:rPr lang="en-US" dirty="0" err="1"/>
              <a:t>yaml</a:t>
            </a:r>
            <a:endParaRPr lang="en-US" dirty="0"/>
          </a:p>
          <a:p>
            <a:r>
              <a:rPr lang="en-IN" dirty="0" err="1"/>
              <a:t>kubectl</a:t>
            </a:r>
            <a:r>
              <a:rPr lang="en-IN" dirty="0"/>
              <a:t> create -f Config-Map-demo1.yaml</a:t>
            </a:r>
          </a:p>
        </p:txBody>
      </p:sp>
      <p:sp>
        <p:nvSpPr>
          <p:cNvPr id="3" name="Title 2">
            <a:extLst>
              <a:ext uri="{FF2B5EF4-FFF2-40B4-BE49-F238E27FC236}">
                <a16:creationId xmlns:a16="http://schemas.microsoft.com/office/drawing/2014/main" id="{6A5066D2-6E10-4AB2-A1BA-FE5727FF90AF}"/>
              </a:ext>
            </a:extLst>
          </p:cNvPr>
          <p:cNvSpPr>
            <a:spLocks noGrp="1"/>
          </p:cNvSpPr>
          <p:nvPr>
            <p:ph type="title"/>
          </p:nvPr>
        </p:nvSpPr>
        <p:spPr/>
        <p:txBody>
          <a:bodyPr/>
          <a:lstStyle/>
          <a:p>
            <a:r>
              <a:rPr lang="en-IN" dirty="0"/>
              <a:t>Use </a:t>
            </a:r>
            <a:r>
              <a:rPr lang="en-IN" dirty="0" err="1"/>
              <a:t>Configmap</a:t>
            </a:r>
            <a:r>
              <a:rPr lang="en-IN" dirty="0"/>
              <a:t> as Env variable</a:t>
            </a:r>
          </a:p>
        </p:txBody>
      </p:sp>
    </p:spTree>
    <p:extLst>
      <p:ext uri="{BB962C8B-B14F-4D97-AF65-F5344CB8AC3E}">
        <p14:creationId xmlns:p14="http://schemas.microsoft.com/office/powerpoint/2010/main" val="1249178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066D2-6E10-4AB2-A1BA-FE5727FF90AF}"/>
              </a:ext>
            </a:extLst>
          </p:cNvPr>
          <p:cNvSpPr>
            <a:spLocks noGrp="1"/>
          </p:cNvSpPr>
          <p:nvPr>
            <p:ph type="title"/>
          </p:nvPr>
        </p:nvSpPr>
        <p:spPr/>
        <p:txBody>
          <a:bodyPr/>
          <a:lstStyle/>
          <a:p>
            <a:r>
              <a:rPr lang="en-IN" dirty="0"/>
              <a:t>Use </a:t>
            </a:r>
            <a:r>
              <a:rPr lang="en-IN" dirty="0" err="1"/>
              <a:t>Configmap</a:t>
            </a:r>
            <a:r>
              <a:rPr lang="en-IN" dirty="0"/>
              <a:t> as Env variable</a:t>
            </a:r>
          </a:p>
        </p:txBody>
      </p:sp>
      <p:pic>
        <p:nvPicPr>
          <p:cNvPr id="7" name="Picture 6">
            <a:extLst>
              <a:ext uri="{FF2B5EF4-FFF2-40B4-BE49-F238E27FC236}">
                <a16:creationId xmlns:a16="http://schemas.microsoft.com/office/drawing/2014/main" id="{EE3454F7-44A2-42C1-9275-9358D761E309}"/>
              </a:ext>
            </a:extLst>
          </p:cNvPr>
          <p:cNvPicPr>
            <a:picLocks noChangeAspect="1"/>
          </p:cNvPicPr>
          <p:nvPr/>
        </p:nvPicPr>
        <p:blipFill>
          <a:blip r:embed="rId2"/>
          <a:stretch>
            <a:fillRect/>
          </a:stretch>
        </p:blipFill>
        <p:spPr>
          <a:xfrm>
            <a:off x="34565" y="1371600"/>
            <a:ext cx="9144000" cy="5143500"/>
          </a:xfrm>
          <a:prstGeom prst="rect">
            <a:avLst/>
          </a:prstGeom>
        </p:spPr>
      </p:pic>
      <p:cxnSp>
        <p:nvCxnSpPr>
          <p:cNvPr id="9" name="Straight Arrow Connector 8">
            <a:extLst>
              <a:ext uri="{FF2B5EF4-FFF2-40B4-BE49-F238E27FC236}">
                <a16:creationId xmlns:a16="http://schemas.microsoft.com/office/drawing/2014/main" id="{5C2D5936-CBB4-47B9-982A-DCE0E0A5EE73}"/>
              </a:ext>
            </a:extLst>
          </p:cNvPr>
          <p:cNvCxnSpPr/>
          <p:nvPr/>
        </p:nvCxnSpPr>
        <p:spPr>
          <a:xfrm flipH="1">
            <a:off x="4800600" y="1219200"/>
            <a:ext cx="3810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22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0090E-66DD-4BCB-B4A6-158257731423}"/>
              </a:ext>
            </a:extLst>
          </p:cNvPr>
          <p:cNvSpPr>
            <a:spLocks noGrp="1"/>
          </p:cNvSpPr>
          <p:nvPr>
            <p:ph type="title"/>
          </p:nvPr>
        </p:nvSpPr>
        <p:spPr/>
        <p:txBody>
          <a:bodyPr/>
          <a:lstStyle/>
          <a:p>
            <a:r>
              <a:rPr lang="en-IN" dirty="0"/>
              <a:t>Deployment file</a:t>
            </a:r>
          </a:p>
        </p:txBody>
      </p:sp>
      <p:pic>
        <p:nvPicPr>
          <p:cNvPr id="4" name="Picture 3">
            <a:extLst>
              <a:ext uri="{FF2B5EF4-FFF2-40B4-BE49-F238E27FC236}">
                <a16:creationId xmlns:a16="http://schemas.microsoft.com/office/drawing/2014/main" id="{42B5E11B-C4FC-4D28-BC92-6E161D2025E7}"/>
              </a:ext>
            </a:extLst>
          </p:cNvPr>
          <p:cNvPicPr>
            <a:picLocks noChangeAspect="1"/>
          </p:cNvPicPr>
          <p:nvPr/>
        </p:nvPicPr>
        <p:blipFill>
          <a:blip r:embed="rId2"/>
          <a:stretch>
            <a:fillRect/>
          </a:stretch>
        </p:blipFill>
        <p:spPr>
          <a:xfrm>
            <a:off x="0" y="1295400"/>
            <a:ext cx="9144000" cy="5143500"/>
          </a:xfrm>
          <a:prstGeom prst="rect">
            <a:avLst/>
          </a:prstGeom>
        </p:spPr>
      </p:pic>
    </p:spTree>
    <p:extLst>
      <p:ext uri="{BB962C8B-B14F-4D97-AF65-F5344CB8AC3E}">
        <p14:creationId xmlns:p14="http://schemas.microsoft.com/office/powerpoint/2010/main" val="3018480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E383-A07A-43D9-A9F0-8849DC19FA54}"/>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885158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CA5BBA-A1DA-4F98-B9CA-E1900F59F253}"/>
              </a:ext>
            </a:extLst>
          </p:cNvPr>
          <p:cNvSpPr>
            <a:spLocks noGrp="1"/>
          </p:cNvSpPr>
          <p:nvPr>
            <p:ph type="title"/>
          </p:nvPr>
        </p:nvSpPr>
        <p:spPr/>
        <p:txBody>
          <a:bodyPr/>
          <a:lstStyle/>
          <a:p>
            <a:r>
              <a:rPr lang="en-IN" dirty="0"/>
              <a:t>Docker-Desktop wsl2 </a:t>
            </a:r>
            <a:r>
              <a:rPr lang="en-IN" dirty="0" err="1"/>
              <a:t>Multinode</a:t>
            </a:r>
            <a:r>
              <a:rPr lang="en-IN" dirty="0"/>
              <a:t> cluster</a:t>
            </a:r>
          </a:p>
        </p:txBody>
      </p:sp>
      <p:pic>
        <p:nvPicPr>
          <p:cNvPr id="1026" name="Picture 2">
            <a:extLst>
              <a:ext uri="{FF2B5EF4-FFF2-40B4-BE49-F238E27FC236}">
                <a16:creationId xmlns:a16="http://schemas.microsoft.com/office/drawing/2014/main" id="{77310CA4-30F0-4FA5-82A5-E0D8E08BC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4" y="1447799"/>
            <a:ext cx="8378165" cy="500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151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3F72B1-0793-45CF-830A-D9B5ED125771}"/>
              </a:ext>
            </a:extLst>
          </p:cNvPr>
          <p:cNvSpPr>
            <a:spLocks noGrp="1"/>
          </p:cNvSpPr>
          <p:nvPr>
            <p:ph sz="quarter" idx="12"/>
          </p:nvPr>
        </p:nvSpPr>
        <p:spPr/>
        <p:txBody>
          <a:bodyPr/>
          <a:lstStyle/>
          <a:p>
            <a:r>
              <a:rPr lang="en-US" dirty="0"/>
              <a:t>curl.exe -Lo kind-windows-amd64.exe </a:t>
            </a:r>
            <a:r>
              <a:rPr lang="en-US" dirty="0">
                <a:hlinkClick r:id="rId2"/>
              </a:rPr>
              <a:t>https://kind.sigs.k8s.io/dl/v0.10.0/kind-windows-amd64</a:t>
            </a:r>
            <a:endParaRPr lang="en-US" dirty="0"/>
          </a:p>
          <a:p>
            <a:r>
              <a:rPr lang="en-US" dirty="0"/>
              <a:t>copy .\kind-windows-amd64.exe d:\kube\kind.exe</a:t>
            </a:r>
          </a:p>
          <a:p>
            <a:r>
              <a:rPr lang="en-US" dirty="0"/>
              <a:t>Go to d:\kube</a:t>
            </a:r>
          </a:p>
          <a:p>
            <a:r>
              <a:rPr lang="en-US" dirty="0"/>
              <a:t>kind create cluster # Default cluster context name is `kind`.</a:t>
            </a:r>
          </a:p>
          <a:p>
            <a:r>
              <a:rPr lang="en-US" dirty="0"/>
              <a:t>kind create cluster --name kind-2</a:t>
            </a:r>
            <a:endParaRPr lang="en-IN" dirty="0"/>
          </a:p>
        </p:txBody>
      </p:sp>
      <p:sp>
        <p:nvSpPr>
          <p:cNvPr id="3" name="Title 2">
            <a:extLst>
              <a:ext uri="{FF2B5EF4-FFF2-40B4-BE49-F238E27FC236}">
                <a16:creationId xmlns:a16="http://schemas.microsoft.com/office/drawing/2014/main" id="{AECA5BBA-A1DA-4F98-B9CA-E1900F59F253}"/>
              </a:ext>
            </a:extLst>
          </p:cNvPr>
          <p:cNvSpPr>
            <a:spLocks noGrp="1"/>
          </p:cNvSpPr>
          <p:nvPr>
            <p:ph type="title"/>
          </p:nvPr>
        </p:nvSpPr>
        <p:spPr/>
        <p:txBody>
          <a:bodyPr/>
          <a:lstStyle/>
          <a:p>
            <a:r>
              <a:rPr lang="en-IN" dirty="0"/>
              <a:t>Docker-Desktop wsl2 </a:t>
            </a:r>
            <a:r>
              <a:rPr lang="en-IN" dirty="0" err="1"/>
              <a:t>Multinode</a:t>
            </a:r>
            <a:r>
              <a:rPr lang="en-IN" dirty="0"/>
              <a:t> cluster</a:t>
            </a:r>
          </a:p>
        </p:txBody>
      </p:sp>
    </p:spTree>
    <p:extLst>
      <p:ext uri="{BB962C8B-B14F-4D97-AF65-F5344CB8AC3E}">
        <p14:creationId xmlns:p14="http://schemas.microsoft.com/office/powerpoint/2010/main" val="1621743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1A387E-0C94-4B70-8B24-D9B40E2580A5}"/>
              </a:ext>
            </a:extLst>
          </p:cNvPr>
          <p:cNvPicPr>
            <a:picLocks noChangeAspect="1"/>
          </p:cNvPicPr>
          <p:nvPr/>
        </p:nvPicPr>
        <p:blipFill rotWithShape="1">
          <a:blip r:embed="rId2"/>
          <a:srcRect b="5185"/>
          <a:stretch/>
        </p:blipFill>
        <p:spPr>
          <a:xfrm>
            <a:off x="34565" y="1219200"/>
            <a:ext cx="9144000" cy="4876800"/>
          </a:xfrm>
          <a:prstGeom prst="rect">
            <a:avLst/>
          </a:prstGeom>
        </p:spPr>
      </p:pic>
      <p:sp>
        <p:nvSpPr>
          <p:cNvPr id="6" name="Title 5">
            <a:extLst>
              <a:ext uri="{FF2B5EF4-FFF2-40B4-BE49-F238E27FC236}">
                <a16:creationId xmlns:a16="http://schemas.microsoft.com/office/drawing/2014/main" id="{9FDB3C92-9F94-4925-BB9B-14840FC0983B}"/>
              </a:ext>
            </a:extLst>
          </p:cNvPr>
          <p:cNvSpPr>
            <a:spLocks noGrp="1"/>
          </p:cNvSpPr>
          <p:nvPr>
            <p:ph type="title"/>
          </p:nvPr>
        </p:nvSpPr>
        <p:spPr/>
        <p:txBody>
          <a:bodyPr/>
          <a:lstStyle/>
          <a:p>
            <a:r>
              <a:rPr lang="en-IN" dirty="0"/>
              <a:t>Docker-Desktop wsl2 </a:t>
            </a:r>
            <a:r>
              <a:rPr lang="en-IN" dirty="0" err="1"/>
              <a:t>Multinode</a:t>
            </a:r>
            <a:r>
              <a:rPr lang="en-IN" dirty="0"/>
              <a:t> cluster</a:t>
            </a:r>
          </a:p>
        </p:txBody>
      </p:sp>
    </p:spTree>
    <p:extLst>
      <p:ext uri="{BB962C8B-B14F-4D97-AF65-F5344CB8AC3E}">
        <p14:creationId xmlns:p14="http://schemas.microsoft.com/office/powerpoint/2010/main" val="2284036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DB3C92-9F94-4925-BB9B-14840FC0983B}"/>
              </a:ext>
            </a:extLst>
          </p:cNvPr>
          <p:cNvSpPr>
            <a:spLocks noGrp="1"/>
          </p:cNvSpPr>
          <p:nvPr>
            <p:ph type="title"/>
          </p:nvPr>
        </p:nvSpPr>
        <p:spPr/>
        <p:txBody>
          <a:bodyPr/>
          <a:lstStyle/>
          <a:p>
            <a:r>
              <a:rPr lang="en-IN" dirty="0"/>
              <a:t>Docker-Desktop wsl2 </a:t>
            </a:r>
            <a:r>
              <a:rPr lang="en-IN" dirty="0" err="1"/>
              <a:t>Multinode</a:t>
            </a:r>
            <a:r>
              <a:rPr lang="en-IN" dirty="0"/>
              <a:t> cluster</a:t>
            </a:r>
          </a:p>
        </p:txBody>
      </p:sp>
      <p:pic>
        <p:nvPicPr>
          <p:cNvPr id="3" name="Picture 2">
            <a:extLst>
              <a:ext uri="{FF2B5EF4-FFF2-40B4-BE49-F238E27FC236}">
                <a16:creationId xmlns:a16="http://schemas.microsoft.com/office/drawing/2014/main" id="{992B8751-9C2A-4705-9877-36376F345E7F}"/>
              </a:ext>
            </a:extLst>
          </p:cNvPr>
          <p:cNvPicPr>
            <a:picLocks noChangeAspect="1"/>
          </p:cNvPicPr>
          <p:nvPr/>
        </p:nvPicPr>
        <p:blipFill>
          <a:blip r:embed="rId2"/>
          <a:stretch>
            <a:fillRect/>
          </a:stretch>
        </p:blipFill>
        <p:spPr>
          <a:xfrm>
            <a:off x="11784" y="1295400"/>
            <a:ext cx="9144000" cy="5143500"/>
          </a:xfrm>
          <a:prstGeom prst="rect">
            <a:avLst/>
          </a:prstGeom>
        </p:spPr>
      </p:pic>
    </p:spTree>
    <p:extLst>
      <p:ext uri="{BB962C8B-B14F-4D97-AF65-F5344CB8AC3E}">
        <p14:creationId xmlns:p14="http://schemas.microsoft.com/office/powerpoint/2010/main" val="3223163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DB3C92-9F94-4925-BB9B-14840FC0983B}"/>
              </a:ext>
            </a:extLst>
          </p:cNvPr>
          <p:cNvSpPr>
            <a:spLocks noGrp="1"/>
          </p:cNvSpPr>
          <p:nvPr>
            <p:ph type="title"/>
          </p:nvPr>
        </p:nvSpPr>
        <p:spPr/>
        <p:txBody>
          <a:bodyPr/>
          <a:lstStyle/>
          <a:p>
            <a:r>
              <a:rPr lang="en-IN" dirty="0"/>
              <a:t>Docker-Desktop wsl2 </a:t>
            </a:r>
            <a:r>
              <a:rPr lang="en-IN" dirty="0" err="1"/>
              <a:t>Multinode</a:t>
            </a:r>
            <a:r>
              <a:rPr lang="en-IN" dirty="0"/>
              <a:t> cluster</a:t>
            </a:r>
          </a:p>
        </p:txBody>
      </p:sp>
      <p:pic>
        <p:nvPicPr>
          <p:cNvPr id="3" name="Picture 2">
            <a:extLst>
              <a:ext uri="{FF2B5EF4-FFF2-40B4-BE49-F238E27FC236}">
                <a16:creationId xmlns:a16="http://schemas.microsoft.com/office/drawing/2014/main" id="{005CEB87-5D44-488B-A035-1A10AB706164}"/>
              </a:ext>
            </a:extLst>
          </p:cNvPr>
          <p:cNvPicPr>
            <a:picLocks noChangeAspect="1"/>
          </p:cNvPicPr>
          <p:nvPr/>
        </p:nvPicPr>
        <p:blipFill rotWithShape="1">
          <a:blip r:embed="rId2"/>
          <a:srcRect b="5185"/>
          <a:stretch/>
        </p:blipFill>
        <p:spPr>
          <a:xfrm>
            <a:off x="-8335" y="1371600"/>
            <a:ext cx="9144000" cy="4876800"/>
          </a:xfrm>
          <a:prstGeom prst="rect">
            <a:avLst/>
          </a:prstGeom>
        </p:spPr>
      </p:pic>
    </p:spTree>
    <p:extLst>
      <p:ext uri="{BB962C8B-B14F-4D97-AF65-F5344CB8AC3E}">
        <p14:creationId xmlns:p14="http://schemas.microsoft.com/office/powerpoint/2010/main" val="3698993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DB3C92-9F94-4925-BB9B-14840FC0983B}"/>
              </a:ext>
            </a:extLst>
          </p:cNvPr>
          <p:cNvSpPr>
            <a:spLocks noGrp="1"/>
          </p:cNvSpPr>
          <p:nvPr>
            <p:ph type="title"/>
          </p:nvPr>
        </p:nvSpPr>
        <p:spPr/>
        <p:txBody>
          <a:bodyPr/>
          <a:lstStyle/>
          <a:p>
            <a:r>
              <a:rPr lang="en-IN" dirty="0"/>
              <a:t>Docker-Desktop wsl2 </a:t>
            </a:r>
            <a:r>
              <a:rPr lang="en-IN" dirty="0" err="1"/>
              <a:t>Multinode</a:t>
            </a:r>
            <a:r>
              <a:rPr lang="en-IN" dirty="0"/>
              <a:t> cluster</a:t>
            </a:r>
          </a:p>
        </p:txBody>
      </p:sp>
      <p:pic>
        <p:nvPicPr>
          <p:cNvPr id="4" name="Picture 3">
            <a:extLst>
              <a:ext uri="{FF2B5EF4-FFF2-40B4-BE49-F238E27FC236}">
                <a16:creationId xmlns:a16="http://schemas.microsoft.com/office/drawing/2014/main" id="{2556D4BD-2376-488F-AA93-B63BD6D253CF}"/>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120983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86CBC0-CAEB-4AF1-85D4-D018FB56E186}"/>
              </a:ext>
            </a:extLst>
          </p:cNvPr>
          <p:cNvSpPr>
            <a:spLocks noGrp="1"/>
          </p:cNvSpPr>
          <p:nvPr>
            <p:ph sz="quarter" idx="12"/>
          </p:nvPr>
        </p:nvSpPr>
        <p:spPr/>
        <p:txBody>
          <a:bodyPr>
            <a:normAutofit fontScale="92500" lnSpcReduction="10000"/>
          </a:bodyPr>
          <a:lstStyle/>
          <a:p>
            <a:r>
              <a:rPr lang="en-IN" dirty="0"/>
              <a:t># a cluster with 3 control-plane nodes and 3 workers</a:t>
            </a:r>
          </a:p>
          <a:p>
            <a:r>
              <a:rPr lang="en-IN" dirty="0"/>
              <a:t>kind: Cluster</a:t>
            </a:r>
          </a:p>
          <a:p>
            <a:r>
              <a:rPr lang="en-IN" dirty="0"/>
              <a:t>apiVersion: kind.x-k8s.io/v1alpha4</a:t>
            </a:r>
          </a:p>
          <a:p>
            <a:r>
              <a:rPr lang="en-IN" dirty="0"/>
              <a:t>nodes:</a:t>
            </a:r>
          </a:p>
          <a:p>
            <a:r>
              <a:rPr lang="en-IN" dirty="0"/>
              <a:t>- role: control-plane</a:t>
            </a:r>
          </a:p>
          <a:p>
            <a:r>
              <a:rPr lang="en-IN" dirty="0"/>
              <a:t>- role: control-plane</a:t>
            </a:r>
          </a:p>
          <a:p>
            <a:r>
              <a:rPr lang="en-IN" dirty="0"/>
              <a:t>- role: control-plane</a:t>
            </a:r>
          </a:p>
          <a:p>
            <a:r>
              <a:rPr lang="en-IN" dirty="0"/>
              <a:t>- role: worker</a:t>
            </a:r>
          </a:p>
          <a:p>
            <a:r>
              <a:rPr lang="en-IN" dirty="0"/>
              <a:t>- role: worker</a:t>
            </a:r>
          </a:p>
          <a:p>
            <a:r>
              <a:rPr lang="en-IN" dirty="0"/>
              <a:t>- role: worker</a:t>
            </a:r>
          </a:p>
        </p:txBody>
      </p:sp>
      <p:sp>
        <p:nvSpPr>
          <p:cNvPr id="2" name="Title 1">
            <a:extLst>
              <a:ext uri="{FF2B5EF4-FFF2-40B4-BE49-F238E27FC236}">
                <a16:creationId xmlns:a16="http://schemas.microsoft.com/office/drawing/2014/main" id="{A5ED477B-3C62-46E1-B4B2-82A607491338}"/>
              </a:ext>
            </a:extLst>
          </p:cNvPr>
          <p:cNvSpPr>
            <a:spLocks noGrp="1"/>
          </p:cNvSpPr>
          <p:nvPr>
            <p:ph type="title"/>
          </p:nvPr>
        </p:nvSpPr>
        <p:spPr/>
        <p:txBody>
          <a:bodyPr/>
          <a:lstStyle/>
          <a:p>
            <a:r>
              <a:rPr lang="en-IN" dirty="0"/>
              <a:t>Kubernetes multiple control planes</a:t>
            </a:r>
          </a:p>
        </p:txBody>
      </p:sp>
    </p:spTree>
    <p:extLst>
      <p:ext uri="{BB962C8B-B14F-4D97-AF65-F5344CB8AC3E}">
        <p14:creationId xmlns:p14="http://schemas.microsoft.com/office/powerpoint/2010/main" val="2406248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86CBC0-CAEB-4AF1-85D4-D018FB56E186}"/>
              </a:ext>
            </a:extLst>
          </p:cNvPr>
          <p:cNvSpPr>
            <a:spLocks noGrp="1"/>
          </p:cNvSpPr>
          <p:nvPr>
            <p:ph sz="quarter" idx="12"/>
          </p:nvPr>
        </p:nvSpPr>
        <p:spPr/>
        <p:txBody>
          <a:bodyPr>
            <a:normAutofit lnSpcReduction="10000"/>
          </a:bodyPr>
          <a:lstStyle/>
          <a:p>
            <a:r>
              <a:rPr lang="en-IN" dirty="0"/>
              <a:t>kind: Cluster</a:t>
            </a:r>
          </a:p>
          <a:p>
            <a:r>
              <a:rPr lang="en-IN" dirty="0"/>
              <a:t>apiVersion: kind.x-k8s.io/v1alpha4</a:t>
            </a:r>
          </a:p>
          <a:p>
            <a:r>
              <a:rPr lang="en-IN" dirty="0"/>
              <a:t>nodes:</a:t>
            </a:r>
          </a:p>
          <a:p>
            <a:r>
              <a:rPr lang="en-IN" dirty="0"/>
              <a:t>- role: control-plane</a:t>
            </a:r>
          </a:p>
          <a:p>
            <a:r>
              <a:rPr lang="en-IN" dirty="0"/>
              <a:t>  </a:t>
            </a:r>
            <a:r>
              <a:rPr lang="en-IN" dirty="0" err="1"/>
              <a:t>extraPortMappings</a:t>
            </a:r>
            <a:r>
              <a:rPr lang="en-IN" dirty="0"/>
              <a:t>:</a:t>
            </a:r>
          </a:p>
          <a:p>
            <a:r>
              <a:rPr lang="en-IN" dirty="0"/>
              <a:t>  - </a:t>
            </a:r>
            <a:r>
              <a:rPr lang="en-IN" dirty="0" err="1"/>
              <a:t>containerPort</a:t>
            </a:r>
            <a:r>
              <a:rPr lang="en-IN" dirty="0"/>
              <a:t>: 80</a:t>
            </a:r>
          </a:p>
          <a:p>
            <a:r>
              <a:rPr lang="en-IN" dirty="0"/>
              <a:t>    </a:t>
            </a:r>
            <a:r>
              <a:rPr lang="en-IN" dirty="0" err="1"/>
              <a:t>hostPort</a:t>
            </a:r>
            <a:r>
              <a:rPr lang="en-IN" dirty="0"/>
              <a:t>: 80</a:t>
            </a:r>
          </a:p>
          <a:p>
            <a:r>
              <a:rPr lang="en-IN" dirty="0"/>
              <a:t>    </a:t>
            </a:r>
            <a:r>
              <a:rPr lang="en-IN" dirty="0" err="1"/>
              <a:t>listenAddress</a:t>
            </a:r>
            <a:r>
              <a:rPr lang="en-IN" dirty="0"/>
              <a:t>: "0.0.0.0" # Optional, defaults to "0.0.0.0"</a:t>
            </a:r>
          </a:p>
          <a:p>
            <a:r>
              <a:rPr lang="en-IN" dirty="0"/>
              <a:t>    protocol: </a:t>
            </a:r>
            <a:r>
              <a:rPr lang="en-IN" dirty="0" err="1"/>
              <a:t>udp</a:t>
            </a:r>
            <a:r>
              <a:rPr lang="en-IN" dirty="0"/>
              <a:t> # Optional, defaults to </a:t>
            </a:r>
            <a:r>
              <a:rPr lang="en-IN" dirty="0" err="1"/>
              <a:t>tcp</a:t>
            </a:r>
            <a:endParaRPr lang="en-IN" dirty="0"/>
          </a:p>
        </p:txBody>
      </p:sp>
      <p:sp>
        <p:nvSpPr>
          <p:cNvPr id="2" name="Title 1">
            <a:extLst>
              <a:ext uri="{FF2B5EF4-FFF2-40B4-BE49-F238E27FC236}">
                <a16:creationId xmlns:a16="http://schemas.microsoft.com/office/drawing/2014/main" id="{A5ED477B-3C62-46E1-B4B2-82A607491338}"/>
              </a:ext>
            </a:extLst>
          </p:cNvPr>
          <p:cNvSpPr>
            <a:spLocks noGrp="1"/>
          </p:cNvSpPr>
          <p:nvPr>
            <p:ph type="title"/>
          </p:nvPr>
        </p:nvSpPr>
        <p:spPr/>
        <p:txBody>
          <a:bodyPr/>
          <a:lstStyle/>
          <a:p>
            <a:r>
              <a:rPr lang="en-IN" dirty="0"/>
              <a:t>Kubernetes multiple control planes</a:t>
            </a:r>
          </a:p>
        </p:txBody>
      </p:sp>
    </p:spTree>
    <p:extLst>
      <p:ext uri="{BB962C8B-B14F-4D97-AF65-F5344CB8AC3E}">
        <p14:creationId xmlns:p14="http://schemas.microsoft.com/office/powerpoint/2010/main" val="1724217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477B-3C62-46E1-B4B2-82A607491338}"/>
              </a:ext>
            </a:extLst>
          </p:cNvPr>
          <p:cNvSpPr>
            <a:spLocks noGrp="1"/>
          </p:cNvSpPr>
          <p:nvPr>
            <p:ph type="title"/>
          </p:nvPr>
        </p:nvSpPr>
        <p:spPr/>
        <p:txBody>
          <a:bodyPr/>
          <a:lstStyle/>
          <a:p>
            <a:r>
              <a:rPr lang="en-IN" dirty="0"/>
              <a:t>Kubernetes multiple control planes</a:t>
            </a:r>
          </a:p>
        </p:txBody>
      </p:sp>
      <p:pic>
        <p:nvPicPr>
          <p:cNvPr id="7" name="Picture 6">
            <a:extLst>
              <a:ext uri="{FF2B5EF4-FFF2-40B4-BE49-F238E27FC236}">
                <a16:creationId xmlns:a16="http://schemas.microsoft.com/office/drawing/2014/main" id="{F6835174-359C-44E1-900B-6FDD3CED168C}"/>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56883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8" name="Picture 7">
            <a:extLst>
              <a:ext uri="{FF2B5EF4-FFF2-40B4-BE49-F238E27FC236}">
                <a16:creationId xmlns:a16="http://schemas.microsoft.com/office/drawing/2014/main" id="{58B63935-4A0F-4D2C-AF4B-FA88F1A70FCA}"/>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553457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477B-3C62-46E1-B4B2-82A607491338}"/>
              </a:ext>
            </a:extLst>
          </p:cNvPr>
          <p:cNvSpPr>
            <a:spLocks noGrp="1"/>
          </p:cNvSpPr>
          <p:nvPr>
            <p:ph type="title"/>
          </p:nvPr>
        </p:nvSpPr>
        <p:spPr/>
        <p:txBody>
          <a:bodyPr/>
          <a:lstStyle/>
          <a:p>
            <a:r>
              <a:rPr lang="en-IN" dirty="0"/>
              <a:t>Kubernetes multiple control planes</a:t>
            </a:r>
          </a:p>
        </p:txBody>
      </p:sp>
      <p:pic>
        <p:nvPicPr>
          <p:cNvPr id="4" name="Picture 3">
            <a:extLst>
              <a:ext uri="{FF2B5EF4-FFF2-40B4-BE49-F238E27FC236}">
                <a16:creationId xmlns:a16="http://schemas.microsoft.com/office/drawing/2014/main" id="{0BB99648-90BF-41B1-BACD-930C84FC471C}"/>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791501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DE2C1C-F924-4CBA-922D-C19896FFEB2B}"/>
              </a:ext>
            </a:extLst>
          </p:cNvPr>
          <p:cNvSpPr>
            <a:spLocks noGrp="1"/>
          </p:cNvSpPr>
          <p:nvPr>
            <p:ph sz="quarter" idx="12"/>
          </p:nvPr>
        </p:nvSpPr>
        <p:spPr/>
        <p:txBody>
          <a:bodyPr/>
          <a:lstStyle/>
          <a:p>
            <a:r>
              <a:rPr lang="en-IN" dirty="0"/>
              <a:t>Repeat dashboard installation steps for every cluster</a:t>
            </a:r>
          </a:p>
        </p:txBody>
      </p:sp>
      <p:sp>
        <p:nvSpPr>
          <p:cNvPr id="3" name="Title 2">
            <a:extLst>
              <a:ext uri="{FF2B5EF4-FFF2-40B4-BE49-F238E27FC236}">
                <a16:creationId xmlns:a16="http://schemas.microsoft.com/office/drawing/2014/main" id="{78D991DA-7A8B-4190-9117-C39F66EFA17A}"/>
              </a:ext>
            </a:extLst>
          </p:cNvPr>
          <p:cNvSpPr>
            <a:spLocks noGrp="1"/>
          </p:cNvSpPr>
          <p:nvPr>
            <p:ph type="title"/>
          </p:nvPr>
        </p:nvSpPr>
        <p:spPr/>
        <p:txBody>
          <a:bodyPr/>
          <a:lstStyle/>
          <a:p>
            <a:r>
              <a:rPr lang="en-IN" dirty="0"/>
              <a:t>Multi node cluster dashboard</a:t>
            </a:r>
          </a:p>
        </p:txBody>
      </p:sp>
    </p:spTree>
    <p:extLst>
      <p:ext uri="{BB962C8B-B14F-4D97-AF65-F5344CB8AC3E}">
        <p14:creationId xmlns:p14="http://schemas.microsoft.com/office/powerpoint/2010/main" val="252041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75E32E-811F-4A19-A429-1594226414AC}"/>
              </a:ext>
            </a:extLst>
          </p:cNvPr>
          <p:cNvSpPr>
            <a:spLocks noGrp="1"/>
          </p:cNvSpPr>
          <p:nvPr>
            <p:ph sz="quarter" idx="12"/>
          </p:nvPr>
        </p:nvSpPr>
        <p:spPr>
          <a:xfrm>
            <a:off x="457201" y="1381124"/>
            <a:ext cx="8228012" cy="5019675"/>
          </a:xfrm>
        </p:spPr>
        <p:txBody>
          <a:bodyPr>
            <a:normAutofit fontScale="85000" lnSpcReduction="20000"/>
          </a:bodyPr>
          <a:lstStyle/>
          <a:p>
            <a:r>
              <a:rPr lang="en-US" dirty="0"/>
              <a:t>recreate: terminate the old version and release the new one</a:t>
            </a:r>
          </a:p>
          <a:p>
            <a:r>
              <a:rPr lang="en-US" dirty="0"/>
              <a:t>ramped: release a new version on a rolling update fashion, one after the other</a:t>
            </a:r>
          </a:p>
          <a:p>
            <a:r>
              <a:rPr lang="en-US" dirty="0"/>
              <a:t>blue/green: release a new version alongside the old version then switch traffic</a:t>
            </a:r>
          </a:p>
          <a:p>
            <a:r>
              <a:rPr lang="en-US" dirty="0"/>
              <a:t>canary: release a new version to a subset of users, then proceed to a full rollout</a:t>
            </a:r>
          </a:p>
          <a:p>
            <a:r>
              <a:rPr lang="en-US" dirty="0"/>
              <a:t>a/b testing: release a new version to a subset of users in a precise way (HTTP headers, cookie, weight, etc.). </a:t>
            </a:r>
          </a:p>
          <a:p>
            <a:r>
              <a:rPr lang="en-US" dirty="0"/>
              <a:t>A/B testing is really a technique for making business decisions based on statistics but we will briefly describe the process. </a:t>
            </a:r>
          </a:p>
          <a:p>
            <a:r>
              <a:rPr lang="en-US" dirty="0"/>
              <a:t>This doesn’t come out of the box with Kubernetes, it implies extra work to setup a more advanced infrastructure (Istio, </a:t>
            </a:r>
            <a:r>
              <a:rPr lang="en-US" dirty="0" err="1"/>
              <a:t>Linkerd</a:t>
            </a:r>
            <a:r>
              <a:rPr lang="en-US" dirty="0"/>
              <a:t>, </a:t>
            </a:r>
            <a:r>
              <a:rPr lang="en-US" dirty="0" err="1"/>
              <a:t>Traefik</a:t>
            </a:r>
            <a:r>
              <a:rPr lang="en-US" dirty="0"/>
              <a:t>, custom </a:t>
            </a:r>
            <a:r>
              <a:rPr lang="en-US" dirty="0" err="1"/>
              <a:t>nginx</a:t>
            </a:r>
            <a:r>
              <a:rPr lang="en-US" dirty="0"/>
              <a:t>/</a:t>
            </a:r>
            <a:r>
              <a:rPr lang="en-US" dirty="0" err="1"/>
              <a:t>haproxy</a:t>
            </a:r>
            <a:r>
              <a:rPr lang="en-US" dirty="0"/>
              <a:t>, </a:t>
            </a:r>
            <a:r>
              <a:rPr lang="en-US" dirty="0" err="1"/>
              <a:t>etc</a:t>
            </a:r>
            <a:r>
              <a:rPr lang="en-US" dirty="0"/>
              <a:t>).</a:t>
            </a:r>
            <a:endParaRPr lang="en-IN" dirty="0"/>
          </a:p>
        </p:txBody>
      </p:sp>
      <p:sp>
        <p:nvSpPr>
          <p:cNvPr id="3" name="Title 2">
            <a:extLst>
              <a:ext uri="{FF2B5EF4-FFF2-40B4-BE49-F238E27FC236}">
                <a16:creationId xmlns:a16="http://schemas.microsoft.com/office/drawing/2014/main" id="{0EFC42C3-48B1-40B5-99AD-3999772F9C07}"/>
              </a:ext>
            </a:extLst>
          </p:cNvPr>
          <p:cNvSpPr>
            <a:spLocks noGrp="1"/>
          </p:cNvSpPr>
          <p:nvPr>
            <p:ph type="title"/>
          </p:nvPr>
        </p:nvSpPr>
        <p:spPr/>
        <p:txBody>
          <a:bodyPr/>
          <a:lstStyle/>
          <a:p>
            <a:r>
              <a:rPr lang="en-IN" dirty="0"/>
              <a:t>Kubernetes Deployment Policies</a:t>
            </a:r>
          </a:p>
        </p:txBody>
      </p:sp>
    </p:spTree>
    <p:extLst>
      <p:ext uri="{BB962C8B-B14F-4D97-AF65-F5344CB8AC3E}">
        <p14:creationId xmlns:p14="http://schemas.microsoft.com/office/powerpoint/2010/main" val="2474313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0B9165-5BB2-4ACA-9847-5EBFD822445D}"/>
              </a:ext>
            </a:extLst>
          </p:cNvPr>
          <p:cNvSpPr>
            <a:spLocks noGrp="1"/>
          </p:cNvSpPr>
          <p:nvPr>
            <p:ph sz="quarter" idx="12"/>
          </p:nvPr>
        </p:nvSpPr>
        <p:spPr/>
        <p:txBody>
          <a:bodyPr/>
          <a:lstStyle/>
          <a:p>
            <a:r>
              <a:rPr lang="en-US" dirty="0"/>
              <a:t> spec:</a:t>
            </a:r>
          </a:p>
          <a:p>
            <a:r>
              <a:rPr lang="en-US" dirty="0"/>
              <a:t>  replicas: 3</a:t>
            </a:r>
          </a:p>
          <a:p>
            <a:r>
              <a:rPr lang="en-US" dirty="0"/>
              <a:t>  strategy:</a:t>
            </a:r>
          </a:p>
          <a:p>
            <a:r>
              <a:rPr lang="en-US" dirty="0"/>
              <a:t>    type: Recreate</a:t>
            </a:r>
          </a:p>
          <a:p>
            <a:r>
              <a:rPr lang="en-US" dirty="0"/>
              <a:t>	</a:t>
            </a:r>
            <a:endParaRPr lang="en-IN" dirty="0"/>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spTree>
    <p:extLst>
      <p:ext uri="{BB962C8B-B14F-4D97-AF65-F5344CB8AC3E}">
        <p14:creationId xmlns:p14="http://schemas.microsoft.com/office/powerpoint/2010/main" val="10478943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sp>
        <p:nvSpPr>
          <p:cNvPr id="5" name="Content Placeholder 4">
            <a:extLst>
              <a:ext uri="{FF2B5EF4-FFF2-40B4-BE49-F238E27FC236}">
                <a16:creationId xmlns:a16="http://schemas.microsoft.com/office/drawing/2014/main" id="{7AEE53C3-ABF8-441B-89A8-A5DCE7D1C6EB}"/>
              </a:ext>
            </a:extLst>
          </p:cNvPr>
          <p:cNvSpPr>
            <a:spLocks noGrp="1"/>
          </p:cNvSpPr>
          <p:nvPr>
            <p:ph sz="quarter" idx="12"/>
          </p:nvPr>
        </p:nvSpPr>
        <p:spPr/>
        <p:txBody>
          <a:bodyPr/>
          <a:lstStyle/>
          <a:p>
            <a:r>
              <a:rPr lang="en-US" dirty="0"/>
              <a:t>The recreate strategy is a dummy deployment which consists of shutting down version A then deploying version B after version A is turned off.</a:t>
            </a:r>
          </a:p>
          <a:p>
            <a:r>
              <a:rPr lang="en-US" dirty="0"/>
              <a:t>This technique implies downtime of the service that depends on both shutdown and boot duration of the application.</a:t>
            </a:r>
            <a:endParaRPr lang="en-IN" dirty="0"/>
          </a:p>
        </p:txBody>
      </p:sp>
    </p:spTree>
    <p:extLst>
      <p:ext uri="{BB962C8B-B14F-4D97-AF65-F5344CB8AC3E}">
        <p14:creationId xmlns:p14="http://schemas.microsoft.com/office/powerpoint/2010/main" val="3890242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pic>
        <p:nvPicPr>
          <p:cNvPr id="1026" name="Picture 2">
            <a:extLst>
              <a:ext uri="{FF2B5EF4-FFF2-40B4-BE49-F238E27FC236}">
                <a16:creationId xmlns:a16="http://schemas.microsoft.com/office/drawing/2014/main" id="{8A2CA1EC-E260-4873-A275-1A37C07D9E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5" y="2133600"/>
            <a:ext cx="9144000" cy="21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597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a:bodyPr>
          <a:lstStyle/>
          <a:p>
            <a:r>
              <a:rPr lang="en-US" dirty="0"/>
              <a:t>Deploy the first application</a:t>
            </a:r>
          </a:p>
          <a:p>
            <a:r>
              <a:rPr lang="en-US" dirty="0"/>
              <a:t>$ </a:t>
            </a:r>
            <a:r>
              <a:rPr lang="en-US" dirty="0" err="1"/>
              <a:t>kubectl</a:t>
            </a:r>
            <a:r>
              <a:rPr lang="en-US" dirty="0"/>
              <a:t> apply -f app-v1.yaml</a:t>
            </a:r>
          </a:p>
          <a:p>
            <a:endParaRPr lang="en-US" dirty="0"/>
          </a:p>
          <a:p>
            <a:r>
              <a:rPr lang="en-US" dirty="0"/>
              <a:t># Test if the deployment was successful</a:t>
            </a:r>
          </a:p>
          <a:p>
            <a:r>
              <a:rPr lang="en-US" dirty="0" err="1"/>
              <a:t>Kubectl</a:t>
            </a:r>
            <a:r>
              <a:rPr lang="en-US" dirty="0"/>
              <a:t> logs deploy/my-app</a:t>
            </a:r>
          </a:p>
          <a:p>
            <a:endParaRPr lang="en-US" dirty="0"/>
          </a:p>
          <a:p>
            <a:r>
              <a:rPr lang="en-US" dirty="0"/>
              <a:t># Then deploy version 2 of the application</a:t>
            </a:r>
          </a:p>
          <a:p>
            <a:r>
              <a:rPr lang="en-US" dirty="0"/>
              <a:t>$ </a:t>
            </a:r>
            <a:r>
              <a:rPr lang="en-US" dirty="0" err="1"/>
              <a:t>kubectl</a:t>
            </a:r>
            <a:r>
              <a:rPr lang="en-US" dirty="0"/>
              <a:t> apply -f app-v2.yaml</a:t>
            </a:r>
          </a:p>
          <a:p>
            <a:r>
              <a:rPr lang="en-US" dirty="0" err="1"/>
              <a:t>Kubectl</a:t>
            </a:r>
            <a:r>
              <a:rPr lang="en-US" dirty="0"/>
              <a:t> logs deploy/my-app</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spTree>
    <p:extLst>
      <p:ext uri="{BB962C8B-B14F-4D97-AF65-F5344CB8AC3E}">
        <p14:creationId xmlns:p14="http://schemas.microsoft.com/office/powerpoint/2010/main" val="3681941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a:bodyPr>
          <a:lstStyle/>
          <a:p>
            <a:r>
              <a:rPr lang="en-US" dirty="0"/>
              <a:t>Pro:</a:t>
            </a:r>
          </a:p>
          <a:p>
            <a:pPr lvl="1"/>
            <a:r>
              <a:rPr lang="en-US" dirty="0"/>
              <a:t>application state entirely renewed</a:t>
            </a:r>
          </a:p>
          <a:p>
            <a:r>
              <a:rPr lang="en-US" dirty="0"/>
              <a:t>Cons:</a:t>
            </a:r>
          </a:p>
          <a:p>
            <a:pPr lvl="1"/>
            <a:r>
              <a:rPr lang="en-US" dirty="0"/>
              <a:t>downtime that depends on both shutdown and boot duration of the application</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Recreate - best for development environment</a:t>
            </a:r>
            <a:endParaRPr lang="en-IN" dirty="0"/>
          </a:p>
        </p:txBody>
      </p:sp>
    </p:spTree>
    <p:extLst>
      <p:ext uri="{BB962C8B-B14F-4D97-AF65-F5344CB8AC3E}">
        <p14:creationId xmlns:p14="http://schemas.microsoft.com/office/powerpoint/2010/main" val="18363846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2453DD-1329-46BB-A0AB-2422744B1087}"/>
              </a:ext>
            </a:extLst>
          </p:cNvPr>
          <p:cNvSpPr>
            <a:spLocks noGrp="1"/>
          </p:cNvSpPr>
          <p:nvPr>
            <p:ph sz="quarter" idx="12"/>
          </p:nvPr>
        </p:nvSpPr>
        <p:spPr>
          <a:xfrm>
            <a:off x="457201" y="1381125"/>
            <a:ext cx="8228012" cy="2581275"/>
          </a:xfrm>
        </p:spPr>
        <p:txBody>
          <a:bodyPr/>
          <a:lstStyle/>
          <a:p>
            <a:r>
              <a:rPr lang="en-US" dirty="0"/>
              <a:t>A ramped deployment updates pods in a rolling update fashion, a secondary </a:t>
            </a:r>
            <a:r>
              <a:rPr lang="en-US" dirty="0" err="1"/>
              <a:t>ReplicaSet</a:t>
            </a:r>
            <a:r>
              <a:rPr lang="en-US" dirty="0"/>
              <a:t> is created with the new version of the application, then the number of replicas of the old version is decreased and the new version is increased until the correct number of replicas is reached.</a:t>
            </a:r>
            <a:endParaRPr lang="en-IN" dirty="0"/>
          </a:p>
        </p:txBody>
      </p:sp>
      <p:sp>
        <p:nvSpPr>
          <p:cNvPr id="3" name="Title 2">
            <a:extLst>
              <a:ext uri="{FF2B5EF4-FFF2-40B4-BE49-F238E27FC236}">
                <a16:creationId xmlns:a16="http://schemas.microsoft.com/office/drawing/2014/main" id="{9EA439A7-7068-4569-8C6C-6F6F31BBA5DD}"/>
              </a:ext>
            </a:extLst>
          </p:cNvPr>
          <p:cNvSpPr>
            <a:spLocks noGrp="1"/>
          </p:cNvSpPr>
          <p:nvPr>
            <p:ph type="title"/>
          </p:nvPr>
        </p:nvSpPr>
        <p:spPr/>
        <p:txBody>
          <a:bodyPr/>
          <a:lstStyle/>
          <a:p>
            <a:r>
              <a:rPr lang="en-IN" dirty="0"/>
              <a:t>Ramped - slow rollout</a:t>
            </a:r>
          </a:p>
        </p:txBody>
      </p:sp>
      <p:pic>
        <p:nvPicPr>
          <p:cNvPr id="2050" name="Picture 2">
            <a:extLst>
              <a:ext uri="{FF2B5EF4-FFF2-40B4-BE49-F238E27FC236}">
                <a16:creationId xmlns:a16="http://schemas.microsoft.com/office/drawing/2014/main" id="{6A3C6886-CE7C-49ED-872E-C44B08D5EF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3962400"/>
            <a:ext cx="4399874" cy="2725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724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E9654-6718-4C9E-B95E-9133C357A4F4}"/>
              </a:ext>
            </a:extLst>
          </p:cNvPr>
          <p:cNvSpPr>
            <a:spLocks noGrp="1"/>
          </p:cNvSpPr>
          <p:nvPr>
            <p:ph sz="quarter" idx="12"/>
          </p:nvPr>
        </p:nvSpPr>
        <p:spPr/>
        <p:txBody>
          <a:bodyPr>
            <a:normAutofit fontScale="92500" lnSpcReduction="20000"/>
          </a:bodyPr>
          <a:lstStyle/>
          <a:p>
            <a:r>
              <a:rPr lang="en-US" dirty="0"/>
              <a:t> spec:</a:t>
            </a:r>
          </a:p>
          <a:p>
            <a:r>
              <a:rPr lang="en-US" dirty="0"/>
              <a:t>  replicas: 3</a:t>
            </a:r>
          </a:p>
          <a:p>
            <a:r>
              <a:rPr lang="en-US" dirty="0"/>
              <a:t>  strategy:</a:t>
            </a:r>
          </a:p>
          <a:p>
            <a:r>
              <a:rPr lang="en-US" dirty="0"/>
              <a:t>    type: </a:t>
            </a:r>
            <a:r>
              <a:rPr lang="en-US" dirty="0" err="1"/>
              <a:t>RollingUpdate</a:t>
            </a:r>
            <a:endParaRPr lang="en-US" dirty="0"/>
          </a:p>
          <a:p>
            <a:r>
              <a:rPr lang="en-US" dirty="0"/>
              <a:t>    </a:t>
            </a:r>
            <a:r>
              <a:rPr lang="en-US" dirty="0" err="1"/>
              <a:t>rollingUpdate</a:t>
            </a:r>
            <a:r>
              <a:rPr lang="en-US" dirty="0"/>
              <a:t>:</a:t>
            </a:r>
          </a:p>
          <a:p>
            <a:r>
              <a:rPr lang="en-US" dirty="0"/>
              <a:t>      </a:t>
            </a:r>
            <a:r>
              <a:rPr lang="en-US" dirty="0" err="1"/>
              <a:t>maxSurge</a:t>
            </a:r>
            <a:r>
              <a:rPr lang="en-US" dirty="0"/>
              <a:t>: 2        # how many pods we can add at a time</a:t>
            </a:r>
          </a:p>
          <a:p>
            <a:r>
              <a:rPr lang="en-US" dirty="0"/>
              <a:t>      </a:t>
            </a:r>
            <a:r>
              <a:rPr lang="en-US" dirty="0" err="1"/>
              <a:t>maxUnavailable</a:t>
            </a:r>
            <a:r>
              <a:rPr lang="en-US" dirty="0"/>
              <a:t>: 0  # </a:t>
            </a:r>
            <a:r>
              <a:rPr lang="en-US" dirty="0" err="1"/>
              <a:t>maxUnavailable</a:t>
            </a:r>
            <a:r>
              <a:rPr lang="en-US" dirty="0"/>
              <a:t> define how many pods can be unavailable</a:t>
            </a:r>
          </a:p>
          <a:p>
            <a:r>
              <a:rPr lang="en-US" dirty="0"/>
              <a:t>                         # during the rolling update</a:t>
            </a:r>
          </a:p>
          <a:p>
            <a:r>
              <a:rPr lang="en-US" dirty="0"/>
              <a:t>	</a:t>
            </a:r>
            <a:endParaRPr lang="en-IN" dirty="0"/>
          </a:p>
        </p:txBody>
      </p:sp>
      <p:sp>
        <p:nvSpPr>
          <p:cNvPr id="3" name="Title 2">
            <a:extLst>
              <a:ext uri="{FF2B5EF4-FFF2-40B4-BE49-F238E27FC236}">
                <a16:creationId xmlns:a16="http://schemas.microsoft.com/office/drawing/2014/main" id="{75B8C138-84E6-447D-A345-11F8ACFA9251}"/>
              </a:ext>
            </a:extLst>
          </p:cNvPr>
          <p:cNvSpPr>
            <a:spLocks noGrp="1"/>
          </p:cNvSpPr>
          <p:nvPr>
            <p:ph type="title"/>
          </p:nvPr>
        </p:nvSpPr>
        <p:spPr/>
        <p:txBody>
          <a:bodyPr/>
          <a:lstStyle/>
          <a:p>
            <a:r>
              <a:rPr lang="en-IN" dirty="0"/>
              <a:t>Ramped – Slow Rollout</a:t>
            </a:r>
          </a:p>
        </p:txBody>
      </p:sp>
    </p:spTree>
    <p:extLst>
      <p:ext uri="{BB962C8B-B14F-4D97-AF65-F5344CB8AC3E}">
        <p14:creationId xmlns:p14="http://schemas.microsoft.com/office/powerpoint/2010/main" val="3780178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41B25-D885-4E7A-A8E5-74D232109371}"/>
              </a:ext>
            </a:extLst>
          </p:cNvPr>
          <p:cNvSpPr>
            <a:spLocks noGrp="1"/>
          </p:cNvSpPr>
          <p:nvPr>
            <p:ph type="title"/>
          </p:nvPr>
        </p:nvSpPr>
        <p:spPr/>
        <p:txBody>
          <a:bodyPr/>
          <a:lstStyle/>
          <a:p>
            <a:r>
              <a:rPr lang="en-IN" dirty="0"/>
              <a:t>Docker and Kubernetes - Python</a:t>
            </a:r>
          </a:p>
        </p:txBody>
      </p:sp>
      <p:pic>
        <p:nvPicPr>
          <p:cNvPr id="6" name="Picture 5">
            <a:extLst>
              <a:ext uri="{FF2B5EF4-FFF2-40B4-BE49-F238E27FC236}">
                <a16:creationId xmlns:a16="http://schemas.microsoft.com/office/drawing/2014/main" id="{1AF3CA14-7B2A-4D7C-9C98-5229ADCEA94B}"/>
              </a:ext>
            </a:extLst>
          </p:cNvPr>
          <p:cNvPicPr>
            <a:picLocks noChangeAspect="1"/>
          </p:cNvPicPr>
          <p:nvPr/>
        </p:nvPicPr>
        <p:blipFill rotWithShape="1">
          <a:blip r:embed="rId2"/>
          <a:srcRect b="27408"/>
          <a:stretch/>
        </p:blipFill>
        <p:spPr>
          <a:xfrm>
            <a:off x="0" y="1295400"/>
            <a:ext cx="9144000" cy="3733800"/>
          </a:xfrm>
          <a:prstGeom prst="rect">
            <a:avLst/>
          </a:prstGeom>
        </p:spPr>
      </p:pic>
      <p:pic>
        <p:nvPicPr>
          <p:cNvPr id="9" name="Picture 8">
            <a:extLst>
              <a:ext uri="{FF2B5EF4-FFF2-40B4-BE49-F238E27FC236}">
                <a16:creationId xmlns:a16="http://schemas.microsoft.com/office/drawing/2014/main" id="{EA9C7EA5-0A23-4CB2-AD87-25180EF404B4}"/>
              </a:ext>
            </a:extLst>
          </p:cNvPr>
          <p:cNvPicPr>
            <a:picLocks noChangeAspect="1"/>
          </p:cNvPicPr>
          <p:nvPr/>
        </p:nvPicPr>
        <p:blipFill rotWithShape="1">
          <a:blip r:embed="rId3"/>
          <a:srcRect b="73704"/>
          <a:stretch/>
        </p:blipFill>
        <p:spPr>
          <a:xfrm>
            <a:off x="-8335" y="5105400"/>
            <a:ext cx="9144000" cy="1352550"/>
          </a:xfrm>
          <a:prstGeom prst="rect">
            <a:avLst/>
          </a:prstGeom>
        </p:spPr>
      </p:pic>
    </p:spTree>
    <p:extLst>
      <p:ext uri="{BB962C8B-B14F-4D97-AF65-F5344CB8AC3E}">
        <p14:creationId xmlns:p14="http://schemas.microsoft.com/office/powerpoint/2010/main" val="2355236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a:bodyPr>
          <a:lstStyle/>
          <a:p>
            <a:r>
              <a:rPr lang="en-US" dirty="0"/>
              <a:t>Deploy the first application</a:t>
            </a:r>
          </a:p>
          <a:p>
            <a:r>
              <a:rPr lang="en-US" dirty="0"/>
              <a:t>$ </a:t>
            </a:r>
            <a:r>
              <a:rPr lang="en-US" dirty="0" err="1"/>
              <a:t>kubectl</a:t>
            </a:r>
            <a:r>
              <a:rPr lang="en-US" dirty="0"/>
              <a:t> apply -f app-v1.yaml</a:t>
            </a:r>
          </a:p>
          <a:p>
            <a:endParaRPr lang="en-US" dirty="0"/>
          </a:p>
          <a:p>
            <a:r>
              <a:rPr lang="en-US" dirty="0"/>
              <a:t># Test if the deployment was successful</a:t>
            </a:r>
          </a:p>
          <a:p>
            <a:r>
              <a:rPr lang="en-US" dirty="0" err="1"/>
              <a:t>Kubectl</a:t>
            </a:r>
            <a:r>
              <a:rPr lang="en-US" dirty="0"/>
              <a:t> logs deploy/my-app</a:t>
            </a:r>
          </a:p>
          <a:p>
            <a:endParaRPr lang="en-US" dirty="0"/>
          </a:p>
          <a:p>
            <a:r>
              <a:rPr lang="en-US" dirty="0"/>
              <a:t># Then deploy version 2 of the application</a:t>
            </a:r>
          </a:p>
          <a:p>
            <a:r>
              <a:rPr lang="en-US" dirty="0"/>
              <a:t>$ </a:t>
            </a:r>
            <a:r>
              <a:rPr lang="en-US" dirty="0" err="1"/>
              <a:t>kubectl</a:t>
            </a:r>
            <a:r>
              <a:rPr lang="en-US" dirty="0"/>
              <a:t> apply -f app-v2.yaml</a:t>
            </a:r>
          </a:p>
          <a:p>
            <a:r>
              <a:rPr lang="en-US" dirty="0" err="1"/>
              <a:t>Kubectl</a:t>
            </a:r>
            <a:r>
              <a:rPr lang="en-US" dirty="0"/>
              <a:t> logs deploy/my-app</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Ramped- best for development environment</a:t>
            </a:r>
            <a:endParaRPr lang="en-IN" dirty="0"/>
          </a:p>
        </p:txBody>
      </p:sp>
    </p:spTree>
    <p:extLst>
      <p:ext uri="{BB962C8B-B14F-4D97-AF65-F5344CB8AC3E}">
        <p14:creationId xmlns:p14="http://schemas.microsoft.com/office/powerpoint/2010/main" val="2653973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fontScale="85000" lnSpcReduction="20000"/>
          </a:bodyPr>
          <a:lstStyle/>
          <a:p>
            <a:r>
              <a:rPr lang="en-US" dirty="0"/>
              <a:t># In case you discover some issue with the new version, you can undo the</a:t>
            </a:r>
          </a:p>
          <a:p>
            <a:r>
              <a:rPr lang="en-US" dirty="0"/>
              <a:t># rollout</a:t>
            </a:r>
          </a:p>
          <a:p>
            <a:r>
              <a:rPr lang="en-US" dirty="0"/>
              <a:t>$ </a:t>
            </a:r>
            <a:r>
              <a:rPr lang="en-US" dirty="0" err="1"/>
              <a:t>kubectl</a:t>
            </a:r>
            <a:r>
              <a:rPr lang="en-US" dirty="0"/>
              <a:t> rollout undo deploy my-app</a:t>
            </a:r>
          </a:p>
          <a:p>
            <a:endParaRPr lang="en-US" dirty="0"/>
          </a:p>
          <a:p>
            <a:r>
              <a:rPr lang="en-US" dirty="0"/>
              <a:t># If you can also pause the rollout if you want to run the application for a</a:t>
            </a:r>
          </a:p>
          <a:p>
            <a:r>
              <a:rPr lang="en-US" dirty="0"/>
              <a:t># subset of users</a:t>
            </a:r>
          </a:p>
          <a:p>
            <a:r>
              <a:rPr lang="en-US" dirty="0"/>
              <a:t>$ </a:t>
            </a:r>
            <a:r>
              <a:rPr lang="en-US" dirty="0" err="1"/>
              <a:t>kubectl</a:t>
            </a:r>
            <a:r>
              <a:rPr lang="en-US" dirty="0"/>
              <a:t> rollout pause deploy my-app</a:t>
            </a:r>
          </a:p>
          <a:p>
            <a:endParaRPr lang="en-US" dirty="0"/>
          </a:p>
          <a:p>
            <a:r>
              <a:rPr lang="en-US" dirty="0"/>
              <a:t># Then if you are satisfy with the result, rollout</a:t>
            </a:r>
          </a:p>
          <a:p>
            <a:r>
              <a:rPr lang="en-US" dirty="0"/>
              <a:t>$ </a:t>
            </a:r>
            <a:r>
              <a:rPr lang="en-US" dirty="0" err="1"/>
              <a:t>kubectl</a:t>
            </a:r>
            <a:r>
              <a:rPr lang="en-US" dirty="0"/>
              <a:t> rollout resume deploy my-app</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Ramped- best for development environment</a:t>
            </a:r>
            <a:endParaRPr lang="en-IN" dirty="0"/>
          </a:p>
        </p:txBody>
      </p:sp>
    </p:spTree>
    <p:extLst>
      <p:ext uri="{BB962C8B-B14F-4D97-AF65-F5344CB8AC3E}">
        <p14:creationId xmlns:p14="http://schemas.microsoft.com/office/powerpoint/2010/main" val="11322360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a:bodyPr>
          <a:lstStyle/>
          <a:p>
            <a:r>
              <a:rPr lang="en-US" dirty="0"/>
              <a:t>When setup together with horizontal pod autoscaling it can be handy to use a percentage based value instead of a number for </a:t>
            </a:r>
            <a:r>
              <a:rPr lang="en-US" dirty="0" err="1"/>
              <a:t>maxSurge</a:t>
            </a:r>
            <a:r>
              <a:rPr lang="en-US" dirty="0"/>
              <a:t> and </a:t>
            </a:r>
            <a:r>
              <a:rPr lang="en-US" dirty="0" err="1"/>
              <a:t>maxUnavailable</a:t>
            </a:r>
            <a:r>
              <a:rPr lang="en-US" dirty="0"/>
              <a:t>.</a:t>
            </a:r>
          </a:p>
          <a:p>
            <a:endParaRPr lang="en-US" dirty="0"/>
          </a:p>
          <a:p>
            <a:r>
              <a:rPr lang="en-US" dirty="0"/>
              <a:t>If you trigger a deployment while an existing rollout is in progress, the deployment will pause the rollout and proceed to a new release by overriding the rollout.</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Ramped- best for development environment</a:t>
            </a:r>
            <a:endParaRPr lang="en-IN" dirty="0"/>
          </a:p>
        </p:txBody>
      </p:sp>
    </p:spTree>
    <p:extLst>
      <p:ext uri="{BB962C8B-B14F-4D97-AF65-F5344CB8AC3E}">
        <p14:creationId xmlns:p14="http://schemas.microsoft.com/office/powerpoint/2010/main" val="3106351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E20A3F-0356-4ADF-9006-3A819407CAA1}"/>
              </a:ext>
            </a:extLst>
          </p:cNvPr>
          <p:cNvSpPr>
            <a:spLocks noGrp="1"/>
          </p:cNvSpPr>
          <p:nvPr>
            <p:ph sz="quarter" idx="12"/>
          </p:nvPr>
        </p:nvSpPr>
        <p:spPr/>
        <p:txBody>
          <a:bodyPr>
            <a:normAutofit/>
          </a:bodyPr>
          <a:lstStyle/>
          <a:p>
            <a:r>
              <a:rPr lang="en-US" dirty="0"/>
              <a:t>Pro:</a:t>
            </a:r>
          </a:p>
          <a:p>
            <a:pPr lvl="1"/>
            <a:r>
              <a:rPr lang="en-US" dirty="0"/>
              <a:t>version is slowly released across instances</a:t>
            </a:r>
          </a:p>
          <a:p>
            <a:pPr lvl="1"/>
            <a:r>
              <a:rPr lang="en-US" dirty="0"/>
              <a:t>convenient for stateful applications that can handle rebalancing of the data</a:t>
            </a:r>
          </a:p>
          <a:p>
            <a:r>
              <a:rPr lang="en-US" dirty="0"/>
              <a:t>Cons:</a:t>
            </a:r>
          </a:p>
          <a:p>
            <a:pPr lvl="1"/>
            <a:r>
              <a:rPr lang="en-US" dirty="0"/>
              <a:t>rollout/rollback can take time</a:t>
            </a:r>
          </a:p>
          <a:p>
            <a:pPr lvl="1"/>
            <a:r>
              <a:rPr lang="en-US" dirty="0"/>
              <a:t>supporting multiple APIs is hard</a:t>
            </a:r>
          </a:p>
          <a:p>
            <a:pPr lvl="1"/>
            <a:r>
              <a:rPr lang="en-US" dirty="0"/>
              <a:t>no control over traffic</a:t>
            </a:r>
          </a:p>
        </p:txBody>
      </p:sp>
      <p:sp>
        <p:nvSpPr>
          <p:cNvPr id="3" name="Title 2">
            <a:extLst>
              <a:ext uri="{FF2B5EF4-FFF2-40B4-BE49-F238E27FC236}">
                <a16:creationId xmlns:a16="http://schemas.microsoft.com/office/drawing/2014/main" id="{E48692B0-FB50-4A45-A2FD-C55F66E6377D}"/>
              </a:ext>
            </a:extLst>
          </p:cNvPr>
          <p:cNvSpPr>
            <a:spLocks noGrp="1"/>
          </p:cNvSpPr>
          <p:nvPr>
            <p:ph type="title"/>
          </p:nvPr>
        </p:nvSpPr>
        <p:spPr/>
        <p:txBody>
          <a:bodyPr/>
          <a:lstStyle/>
          <a:p>
            <a:r>
              <a:rPr lang="en-US" dirty="0"/>
              <a:t>Ramped- best for development environment</a:t>
            </a:r>
            <a:endParaRPr lang="en-IN" dirty="0"/>
          </a:p>
        </p:txBody>
      </p:sp>
    </p:spTree>
    <p:extLst>
      <p:ext uri="{BB962C8B-B14F-4D97-AF65-F5344CB8AC3E}">
        <p14:creationId xmlns:p14="http://schemas.microsoft.com/office/powerpoint/2010/main" val="3187809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4979C9-BA28-4929-ABD9-EA2DA74801B8}"/>
              </a:ext>
            </a:extLst>
          </p:cNvPr>
          <p:cNvSpPr>
            <a:spLocks noGrp="1"/>
          </p:cNvSpPr>
          <p:nvPr>
            <p:ph sz="quarter" idx="12"/>
          </p:nvPr>
        </p:nvSpPr>
        <p:spPr/>
        <p:txBody>
          <a:bodyPr/>
          <a:lstStyle/>
          <a:p>
            <a:r>
              <a:rPr lang="en-US" dirty="0"/>
              <a:t>A blue/green deployment differs from a ramped deployment because the "green" version of the application is deployed alongside the "blue" version.</a:t>
            </a:r>
          </a:p>
          <a:p>
            <a:r>
              <a:rPr lang="en-US" dirty="0"/>
              <a:t>After testing that the new version meets the requirements, we update the Kubernetes Service object that plays the role of load balancer to send traffic to the new version by replacing the version label in the selector field.</a:t>
            </a:r>
            <a:endParaRPr lang="en-IN" dirty="0"/>
          </a:p>
        </p:txBody>
      </p:sp>
      <p:sp>
        <p:nvSpPr>
          <p:cNvPr id="3" name="Title 2">
            <a:extLst>
              <a:ext uri="{FF2B5EF4-FFF2-40B4-BE49-F238E27FC236}">
                <a16:creationId xmlns:a16="http://schemas.microsoft.com/office/drawing/2014/main" id="{B10DFA07-A866-4DFC-859D-817D3B0B630F}"/>
              </a:ext>
            </a:extLst>
          </p:cNvPr>
          <p:cNvSpPr>
            <a:spLocks noGrp="1"/>
          </p:cNvSpPr>
          <p:nvPr>
            <p:ph type="title"/>
          </p:nvPr>
        </p:nvSpPr>
        <p:spPr/>
        <p:txBody>
          <a:bodyPr/>
          <a:lstStyle/>
          <a:p>
            <a:r>
              <a:rPr lang="en-US" dirty="0"/>
              <a:t>Blue/Green - best to avoid API versioning issues</a:t>
            </a:r>
            <a:endParaRPr lang="en-IN" dirty="0"/>
          </a:p>
        </p:txBody>
      </p:sp>
    </p:spTree>
    <p:extLst>
      <p:ext uri="{BB962C8B-B14F-4D97-AF65-F5344CB8AC3E}">
        <p14:creationId xmlns:p14="http://schemas.microsoft.com/office/powerpoint/2010/main" val="782499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0DFA07-A866-4DFC-859D-817D3B0B630F}"/>
              </a:ext>
            </a:extLst>
          </p:cNvPr>
          <p:cNvSpPr>
            <a:spLocks noGrp="1"/>
          </p:cNvSpPr>
          <p:nvPr>
            <p:ph type="title"/>
          </p:nvPr>
        </p:nvSpPr>
        <p:spPr/>
        <p:txBody>
          <a:bodyPr/>
          <a:lstStyle/>
          <a:p>
            <a:r>
              <a:rPr lang="en-US" dirty="0"/>
              <a:t>Blue/Green - best to avoid API versioning issues</a:t>
            </a:r>
            <a:endParaRPr lang="en-IN" dirty="0"/>
          </a:p>
        </p:txBody>
      </p:sp>
      <p:pic>
        <p:nvPicPr>
          <p:cNvPr id="3074" name="Picture 2">
            <a:extLst>
              <a:ext uri="{FF2B5EF4-FFF2-40B4-BE49-F238E27FC236}">
                <a16:creationId xmlns:a16="http://schemas.microsoft.com/office/drawing/2014/main" id="{18B70EEA-E714-45F3-9A54-D58152F0F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68" y="1600200"/>
            <a:ext cx="7696200" cy="476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894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48DF1-B765-4179-9461-ED4FE6EAD299}"/>
              </a:ext>
            </a:extLst>
          </p:cNvPr>
          <p:cNvSpPr>
            <a:spLocks noGrp="1"/>
          </p:cNvSpPr>
          <p:nvPr>
            <p:ph sz="quarter" idx="12"/>
          </p:nvPr>
        </p:nvSpPr>
        <p:spPr/>
        <p:txBody>
          <a:bodyPr/>
          <a:lstStyle/>
          <a:p>
            <a:r>
              <a:rPr lang="en-US" dirty="0"/>
              <a:t>A </a:t>
            </a:r>
            <a:r>
              <a:rPr lang="en-US" dirty="0" err="1"/>
              <a:t>ReplicaSet's</a:t>
            </a:r>
            <a:r>
              <a:rPr lang="en-US" dirty="0"/>
              <a:t> purpose is to maintain a stable set of replica Pods running at any given time. </a:t>
            </a:r>
          </a:p>
          <a:p>
            <a:r>
              <a:rPr lang="en-US" dirty="0"/>
              <a:t>As such, it is often used to guarantee the availability of a specified number of identical Pods.</a:t>
            </a:r>
            <a:endParaRPr lang="en-IN" dirty="0"/>
          </a:p>
        </p:txBody>
      </p:sp>
      <p:sp>
        <p:nvSpPr>
          <p:cNvPr id="3" name="Title 2">
            <a:extLst>
              <a:ext uri="{FF2B5EF4-FFF2-40B4-BE49-F238E27FC236}">
                <a16:creationId xmlns:a16="http://schemas.microsoft.com/office/drawing/2014/main" id="{BFBBBFB9-D13B-4A12-BE17-9AAB5BAB43C4}"/>
              </a:ext>
            </a:extLst>
          </p:cNvPr>
          <p:cNvSpPr>
            <a:spLocks noGrp="1"/>
          </p:cNvSpPr>
          <p:nvPr>
            <p:ph type="title"/>
          </p:nvPr>
        </p:nvSpPr>
        <p:spPr/>
        <p:txBody>
          <a:bodyPr/>
          <a:lstStyle/>
          <a:p>
            <a:r>
              <a:rPr lang="en-IN" dirty="0" err="1"/>
              <a:t>ReplicaSet</a:t>
            </a:r>
            <a:endParaRPr lang="en-IN" dirty="0"/>
          </a:p>
        </p:txBody>
      </p:sp>
    </p:spTree>
    <p:extLst>
      <p:ext uri="{BB962C8B-B14F-4D97-AF65-F5344CB8AC3E}">
        <p14:creationId xmlns:p14="http://schemas.microsoft.com/office/powerpoint/2010/main" val="34564535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48DF1-B765-4179-9461-ED4FE6EAD299}"/>
              </a:ext>
            </a:extLst>
          </p:cNvPr>
          <p:cNvSpPr>
            <a:spLocks noGrp="1"/>
          </p:cNvSpPr>
          <p:nvPr>
            <p:ph sz="quarter" idx="12"/>
          </p:nvPr>
        </p:nvSpPr>
        <p:spPr/>
        <p:txBody>
          <a:bodyPr/>
          <a:lstStyle/>
          <a:p>
            <a:r>
              <a:rPr lang="en-US" dirty="0"/>
              <a:t>A </a:t>
            </a:r>
            <a:r>
              <a:rPr lang="en-US" dirty="0" err="1"/>
              <a:t>ReplicaSet</a:t>
            </a:r>
            <a:r>
              <a:rPr lang="en-US" dirty="0"/>
              <a:t> is defined with fields, including a selector that specifies how to identify Pods it can acquire, a number of replicas indicating how many Pods it should be maintaining, and a pod template specifying the data of new Pods it should create to meet the number of replicas criteria.</a:t>
            </a:r>
          </a:p>
          <a:p>
            <a:r>
              <a:rPr lang="en-US" dirty="0"/>
              <a:t>A </a:t>
            </a:r>
            <a:r>
              <a:rPr lang="en-US" dirty="0" err="1"/>
              <a:t>ReplicaSet</a:t>
            </a:r>
            <a:r>
              <a:rPr lang="en-US" dirty="0"/>
              <a:t> then fulfills its purpose by creating and deleting Pods as needed to reach the desired number.</a:t>
            </a:r>
          </a:p>
          <a:p>
            <a:r>
              <a:rPr lang="en-US" dirty="0"/>
              <a:t>When a </a:t>
            </a:r>
            <a:r>
              <a:rPr lang="en-US" dirty="0" err="1"/>
              <a:t>ReplicaSet</a:t>
            </a:r>
            <a:r>
              <a:rPr lang="en-US" dirty="0"/>
              <a:t> needs to create new Pods, it uses its Pod template.</a:t>
            </a:r>
            <a:endParaRPr lang="en-IN" dirty="0"/>
          </a:p>
        </p:txBody>
      </p:sp>
      <p:sp>
        <p:nvSpPr>
          <p:cNvPr id="3" name="Title 2">
            <a:extLst>
              <a:ext uri="{FF2B5EF4-FFF2-40B4-BE49-F238E27FC236}">
                <a16:creationId xmlns:a16="http://schemas.microsoft.com/office/drawing/2014/main" id="{BFBBBFB9-D13B-4A12-BE17-9AAB5BAB43C4}"/>
              </a:ext>
            </a:extLst>
          </p:cNvPr>
          <p:cNvSpPr>
            <a:spLocks noGrp="1"/>
          </p:cNvSpPr>
          <p:nvPr>
            <p:ph type="title"/>
          </p:nvPr>
        </p:nvSpPr>
        <p:spPr/>
        <p:txBody>
          <a:bodyPr/>
          <a:lstStyle/>
          <a:p>
            <a:r>
              <a:rPr lang="en-IN" dirty="0" err="1"/>
              <a:t>ReplicaSet</a:t>
            </a:r>
            <a:endParaRPr lang="en-IN" dirty="0"/>
          </a:p>
        </p:txBody>
      </p:sp>
    </p:spTree>
    <p:extLst>
      <p:ext uri="{BB962C8B-B14F-4D97-AF65-F5344CB8AC3E}">
        <p14:creationId xmlns:p14="http://schemas.microsoft.com/office/powerpoint/2010/main" val="3859552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48DF1-B765-4179-9461-ED4FE6EAD299}"/>
              </a:ext>
            </a:extLst>
          </p:cNvPr>
          <p:cNvSpPr>
            <a:spLocks noGrp="1"/>
          </p:cNvSpPr>
          <p:nvPr>
            <p:ph sz="quarter" idx="12"/>
          </p:nvPr>
        </p:nvSpPr>
        <p:spPr/>
        <p:txBody>
          <a:bodyPr/>
          <a:lstStyle/>
          <a:p>
            <a:r>
              <a:rPr lang="en-US" dirty="0"/>
              <a:t>When to use a </a:t>
            </a:r>
            <a:r>
              <a:rPr lang="en-US" dirty="0" err="1"/>
              <a:t>ReplicaSet</a:t>
            </a:r>
            <a:endParaRPr lang="en-US" dirty="0"/>
          </a:p>
          <a:p>
            <a:r>
              <a:rPr lang="en-US" dirty="0"/>
              <a:t>A </a:t>
            </a:r>
            <a:r>
              <a:rPr lang="en-US" dirty="0" err="1"/>
              <a:t>ReplicaSet</a:t>
            </a:r>
            <a:r>
              <a:rPr lang="en-US" dirty="0"/>
              <a:t> ensures that a specified number of pod replicas are running at any given time. </a:t>
            </a:r>
          </a:p>
          <a:p>
            <a:r>
              <a:rPr lang="en-US" dirty="0"/>
              <a:t>However, a Deployment is a higher-level concept that manages </a:t>
            </a:r>
            <a:r>
              <a:rPr lang="en-US" dirty="0" err="1"/>
              <a:t>ReplicaSets</a:t>
            </a:r>
            <a:r>
              <a:rPr lang="en-US" dirty="0"/>
              <a:t> and provides declarative updates to Pods along with a lot of other useful features. </a:t>
            </a:r>
          </a:p>
          <a:p>
            <a:r>
              <a:rPr lang="en-US" dirty="0"/>
              <a:t>Therefore, we recommend using Deployments instead of directly using </a:t>
            </a:r>
            <a:r>
              <a:rPr lang="en-US" dirty="0" err="1"/>
              <a:t>ReplicaSets</a:t>
            </a:r>
            <a:r>
              <a:rPr lang="en-US" dirty="0"/>
              <a:t>, unless you require custom update orchestration or don't require updates at all.</a:t>
            </a:r>
            <a:endParaRPr lang="en-IN" dirty="0"/>
          </a:p>
        </p:txBody>
      </p:sp>
      <p:sp>
        <p:nvSpPr>
          <p:cNvPr id="3" name="Title 2">
            <a:extLst>
              <a:ext uri="{FF2B5EF4-FFF2-40B4-BE49-F238E27FC236}">
                <a16:creationId xmlns:a16="http://schemas.microsoft.com/office/drawing/2014/main" id="{BFBBBFB9-D13B-4A12-BE17-9AAB5BAB43C4}"/>
              </a:ext>
            </a:extLst>
          </p:cNvPr>
          <p:cNvSpPr>
            <a:spLocks noGrp="1"/>
          </p:cNvSpPr>
          <p:nvPr>
            <p:ph type="title"/>
          </p:nvPr>
        </p:nvSpPr>
        <p:spPr/>
        <p:txBody>
          <a:bodyPr/>
          <a:lstStyle/>
          <a:p>
            <a:r>
              <a:rPr lang="en-IN" dirty="0" err="1"/>
              <a:t>ReplicaSet</a:t>
            </a:r>
            <a:endParaRPr lang="en-IN" dirty="0"/>
          </a:p>
        </p:txBody>
      </p:sp>
    </p:spTree>
    <p:extLst>
      <p:ext uri="{BB962C8B-B14F-4D97-AF65-F5344CB8AC3E}">
        <p14:creationId xmlns:p14="http://schemas.microsoft.com/office/powerpoint/2010/main" val="2561949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55F5D4-E3E6-4968-817C-68486A5C3A78}"/>
              </a:ext>
            </a:extLst>
          </p:cNvPr>
          <p:cNvPicPr>
            <a:picLocks noChangeAspect="1"/>
          </p:cNvPicPr>
          <p:nvPr/>
        </p:nvPicPr>
        <p:blipFill rotWithShape="1">
          <a:blip r:embed="rId2"/>
          <a:srcRect l="18333" t="23333" r="50000" b="8519"/>
          <a:stretch/>
        </p:blipFill>
        <p:spPr>
          <a:xfrm>
            <a:off x="1219200" y="533400"/>
            <a:ext cx="5181600" cy="6272463"/>
          </a:xfrm>
          <a:prstGeom prst="rect">
            <a:avLst/>
          </a:prstGeom>
        </p:spPr>
      </p:pic>
      <p:sp>
        <p:nvSpPr>
          <p:cNvPr id="6" name="TextBox 5">
            <a:extLst>
              <a:ext uri="{FF2B5EF4-FFF2-40B4-BE49-F238E27FC236}">
                <a16:creationId xmlns:a16="http://schemas.microsoft.com/office/drawing/2014/main" id="{F41D35EC-F005-4CB7-BFF3-48F3158EB406}"/>
              </a:ext>
            </a:extLst>
          </p:cNvPr>
          <p:cNvSpPr txBox="1"/>
          <p:nvPr/>
        </p:nvSpPr>
        <p:spPr>
          <a:xfrm>
            <a:off x="6781800" y="2590800"/>
            <a:ext cx="1556836" cy="369332"/>
          </a:xfrm>
          <a:prstGeom prst="rect">
            <a:avLst/>
          </a:prstGeom>
          <a:noFill/>
        </p:spPr>
        <p:txBody>
          <a:bodyPr wrap="none" rtlCol="0">
            <a:spAutoFit/>
          </a:bodyPr>
          <a:lstStyle/>
          <a:p>
            <a:r>
              <a:rPr lang="en-IN"/>
              <a:t>kubectl get rs</a:t>
            </a:r>
            <a:endParaRPr lang="en-IN" dirty="0"/>
          </a:p>
        </p:txBody>
      </p:sp>
    </p:spTree>
    <p:extLst>
      <p:ext uri="{BB962C8B-B14F-4D97-AF65-F5344CB8AC3E}">
        <p14:creationId xmlns:p14="http://schemas.microsoft.com/office/powerpoint/2010/main" val="1852944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D4DB0-DE19-4817-B8A1-1066EEC8DBE8}"/>
              </a:ext>
            </a:extLst>
          </p:cNvPr>
          <p:cNvSpPr>
            <a:spLocks noGrp="1"/>
          </p:cNvSpPr>
          <p:nvPr>
            <p:ph sz="quarter" idx="12"/>
          </p:nvPr>
        </p:nvSpPr>
        <p:spPr/>
        <p:txBody>
          <a:bodyPr/>
          <a:lstStyle/>
          <a:p>
            <a:r>
              <a:rPr lang="en-US" dirty="0"/>
              <a:t>kubectl expose deployment </a:t>
            </a:r>
            <a:r>
              <a:rPr lang="en-US" dirty="0" err="1"/>
              <a:t>cgi</a:t>
            </a:r>
            <a:r>
              <a:rPr lang="en-US" dirty="0"/>
              <a:t>-flask-deployment --type=</a:t>
            </a:r>
            <a:r>
              <a:rPr lang="en-US" dirty="0" err="1"/>
              <a:t>LoadBalancer</a:t>
            </a:r>
            <a:r>
              <a:rPr lang="en-US" dirty="0"/>
              <a:t> --name=flask-app-service-v1</a:t>
            </a:r>
          </a:p>
          <a:p>
            <a:r>
              <a:rPr lang="en-US" dirty="0"/>
              <a:t>Access service using service without port forwarding</a:t>
            </a:r>
          </a:p>
          <a:p>
            <a:r>
              <a:rPr lang="en-US" dirty="0"/>
              <a:t>http://localhost:8087</a:t>
            </a:r>
          </a:p>
          <a:p>
            <a:endParaRPr lang="en-IN" dirty="0"/>
          </a:p>
        </p:txBody>
      </p:sp>
      <p:sp>
        <p:nvSpPr>
          <p:cNvPr id="3" name="Title 2">
            <a:extLst>
              <a:ext uri="{FF2B5EF4-FFF2-40B4-BE49-F238E27FC236}">
                <a16:creationId xmlns:a16="http://schemas.microsoft.com/office/drawing/2014/main" id="{A14321AB-DC40-4ACB-9E9C-70A9BF8082AF}"/>
              </a:ext>
            </a:extLst>
          </p:cNvPr>
          <p:cNvSpPr>
            <a:spLocks noGrp="1"/>
          </p:cNvSpPr>
          <p:nvPr>
            <p:ph type="title"/>
          </p:nvPr>
        </p:nvSpPr>
        <p:spPr/>
        <p:txBody>
          <a:bodyPr/>
          <a:lstStyle/>
          <a:p>
            <a:r>
              <a:rPr lang="en-IN" dirty="0"/>
              <a:t>Expose Service using External IP</a:t>
            </a:r>
          </a:p>
        </p:txBody>
      </p:sp>
    </p:spTree>
    <p:extLst>
      <p:ext uri="{BB962C8B-B14F-4D97-AF65-F5344CB8AC3E}">
        <p14:creationId xmlns:p14="http://schemas.microsoft.com/office/powerpoint/2010/main" val="30298489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1199-6FBC-464A-8BFA-8DAB5545E5E5}"/>
              </a:ext>
            </a:extLst>
          </p:cNvPr>
          <p:cNvSpPr>
            <a:spLocks noGrp="1"/>
          </p:cNvSpPr>
          <p:nvPr>
            <p:ph type="title"/>
          </p:nvPr>
        </p:nvSpPr>
        <p:spPr/>
        <p:txBody>
          <a:bodyPr/>
          <a:lstStyle/>
          <a:p>
            <a:r>
              <a:rPr lang="en-IN" dirty="0"/>
              <a:t>What is a Deployment?</a:t>
            </a:r>
          </a:p>
        </p:txBody>
      </p:sp>
      <p:sp>
        <p:nvSpPr>
          <p:cNvPr id="3" name="Content Placeholder 2">
            <a:extLst>
              <a:ext uri="{FF2B5EF4-FFF2-40B4-BE49-F238E27FC236}">
                <a16:creationId xmlns:a16="http://schemas.microsoft.com/office/drawing/2014/main" id="{5F49E817-0A18-45BF-94E9-9918858D8325}"/>
              </a:ext>
            </a:extLst>
          </p:cNvPr>
          <p:cNvSpPr>
            <a:spLocks noGrp="1"/>
          </p:cNvSpPr>
          <p:nvPr>
            <p:ph sz="quarter" idx="12"/>
          </p:nvPr>
        </p:nvSpPr>
        <p:spPr/>
        <p:txBody>
          <a:bodyPr/>
          <a:lstStyle/>
          <a:p>
            <a:r>
              <a:rPr lang="en-US" dirty="0"/>
              <a:t>A Deployment provides declarative updates for Pods and Replica Sets (the next-generation Replication Controller). </a:t>
            </a:r>
          </a:p>
          <a:p>
            <a:r>
              <a:rPr lang="en-US" dirty="0"/>
              <a:t>You only need to describe the desired state in a Deployment object, and the Deployment controller will change the actual state to the desired state at a controlled rate for you. </a:t>
            </a:r>
          </a:p>
          <a:p>
            <a:r>
              <a:rPr lang="en-US" dirty="0"/>
              <a:t>You can define Deployments to create new resources, or replace existing ones by new ones.</a:t>
            </a:r>
            <a:endParaRPr lang="en-IN" dirty="0"/>
          </a:p>
        </p:txBody>
      </p:sp>
    </p:spTree>
    <p:extLst>
      <p:ext uri="{BB962C8B-B14F-4D97-AF65-F5344CB8AC3E}">
        <p14:creationId xmlns:p14="http://schemas.microsoft.com/office/powerpoint/2010/main" val="3467601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1199-6FBC-464A-8BFA-8DAB5545E5E5}"/>
              </a:ext>
            </a:extLst>
          </p:cNvPr>
          <p:cNvSpPr>
            <a:spLocks noGrp="1"/>
          </p:cNvSpPr>
          <p:nvPr>
            <p:ph type="title"/>
          </p:nvPr>
        </p:nvSpPr>
        <p:spPr/>
        <p:txBody>
          <a:bodyPr/>
          <a:lstStyle/>
          <a:p>
            <a:r>
              <a:rPr lang="en-IN" dirty="0"/>
              <a:t>What is a Deployment?</a:t>
            </a:r>
          </a:p>
        </p:txBody>
      </p:sp>
      <p:sp>
        <p:nvSpPr>
          <p:cNvPr id="3" name="Content Placeholder 2">
            <a:extLst>
              <a:ext uri="{FF2B5EF4-FFF2-40B4-BE49-F238E27FC236}">
                <a16:creationId xmlns:a16="http://schemas.microsoft.com/office/drawing/2014/main" id="{5F49E817-0A18-45BF-94E9-9918858D8325}"/>
              </a:ext>
            </a:extLst>
          </p:cNvPr>
          <p:cNvSpPr>
            <a:spLocks noGrp="1"/>
          </p:cNvSpPr>
          <p:nvPr>
            <p:ph sz="quarter" idx="12"/>
          </p:nvPr>
        </p:nvSpPr>
        <p:spPr/>
        <p:txBody>
          <a:bodyPr>
            <a:normAutofit/>
          </a:bodyPr>
          <a:lstStyle/>
          <a:p>
            <a:r>
              <a:rPr lang="en-US" dirty="0"/>
              <a:t>A typical use case is:</a:t>
            </a:r>
          </a:p>
          <a:p>
            <a:r>
              <a:rPr lang="en-US" dirty="0"/>
              <a:t>Create a Deployment to bring up a Replica Set and Pods.</a:t>
            </a:r>
          </a:p>
          <a:p>
            <a:r>
              <a:rPr lang="en-US" dirty="0"/>
              <a:t>Check the status of a Deployment to see if it succeeds or not.</a:t>
            </a:r>
          </a:p>
          <a:p>
            <a:r>
              <a:rPr lang="en-US" dirty="0"/>
              <a:t>Later, update that Deployment to recreate the Pods (for example, to use a new image).</a:t>
            </a:r>
          </a:p>
          <a:p>
            <a:r>
              <a:rPr lang="en-US" dirty="0"/>
              <a:t>Rollback to an earlier Deployment revision if the current Deployment isn't stable.</a:t>
            </a:r>
          </a:p>
          <a:p>
            <a:r>
              <a:rPr lang="en-US" dirty="0"/>
              <a:t>Pause and resume a Deployment.</a:t>
            </a:r>
            <a:endParaRPr lang="en-IN" dirty="0"/>
          </a:p>
        </p:txBody>
      </p:sp>
    </p:spTree>
    <p:extLst>
      <p:ext uri="{BB962C8B-B14F-4D97-AF65-F5344CB8AC3E}">
        <p14:creationId xmlns:p14="http://schemas.microsoft.com/office/powerpoint/2010/main" val="1991581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EC62F-F12A-4EA2-905E-205D2953ED89}"/>
              </a:ext>
            </a:extLst>
          </p:cNvPr>
          <p:cNvSpPr>
            <a:spLocks noGrp="1"/>
          </p:cNvSpPr>
          <p:nvPr>
            <p:ph sz="quarter" idx="12"/>
          </p:nvPr>
        </p:nvSpPr>
        <p:spPr/>
        <p:txBody>
          <a:bodyPr>
            <a:normAutofit lnSpcReduction="10000"/>
          </a:bodyPr>
          <a:lstStyle/>
          <a:p>
            <a:r>
              <a:rPr lang="en-IN" dirty="0"/>
              <a:t>Here is an example Deployment. It creates a Replica Set to bring up 3 </a:t>
            </a:r>
            <a:r>
              <a:rPr lang="en-IN" dirty="0" err="1"/>
              <a:t>nginx</a:t>
            </a:r>
            <a:r>
              <a:rPr lang="en-IN" dirty="0"/>
              <a:t> Pods.</a:t>
            </a:r>
          </a:p>
          <a:p>
            <a:r>
              <a:rPr lang="en-IN" dirty="0"/>
              <a:t>{% include code.html language="</a:t>
            </a:r>
            <a:r>
              <a:rPr lang="en-IN" dirty="0" err="1"/>
              <a:t>yaml</a:t>
            </a:r>
            <a:r>
              <a:rPr lang="en-IN" dirty="0"/>
              <a:t>" file="</a:t>
            </a:r>
            <a:r>
              <a:rPr lang="en-IN" dirty="0" err="1"/>
              <a:t>nginx-deployment.yaml</a:t>
            </a:r>
            <a:r>
              <a:rPr lang="en-IN" dirty="0"/>
              <a:t>" </a:t>
            </a:r>
            <a:r>
              <a:rPr lang="en-IN" dirty="0" err="1"/>
              <a:t>ghlink</a:t>
            </a:r>
            <a:r>
              <a:rPr lang="en-IN" dirty="0"/>
              <a:t>="/docs/concepts/workloads/controllers/</a:t>
            </a:r>
            <a:r>
              <a:rPr lang="en-IN" dirty="0" err="1"/>
              <a:t>nginx-deployment.yaml</a:t>
            </a:r>
            <a:r>
              <a:rPr lang="en-IN" dirty="0"/>
              <a:t>" %}</a:t>
            </a:r>
          </a:p>
          <a:p>
            <a:r>
              <a:rPr lang="en-IN" dirty="0"/>
              <a:t>Run the example by downloading the example file and then running this command:</a:t>
            </a:r>
          </a:p>
          <a:p>
            <a:r>
              <a:rPr lang="en-IN" dirty="0"/>
              <a:t>$ </a:t>
            </a:r>
            <a:r>
              <a:rPr lang="en-IN" dirty="0" err="1"/>
              <a:t>kubectl</a:t>
            </a:r>
            <a:r>
              <a:rPr lang="en-IN" dirty="0"/>
              <a:t> create -f docs/user-guide/</a:t>
            </a:r>
            <a:r>
              <a:rPr lang="en-IN" dirty="0" err="1"/>
              <a:t>nginx-deployment.yaml</a:t>
            </a:r>
            <a:r>
              <a:rPr lang="en-IN" dirty="0"/>
              <a:t> --record</a:t>
            </a:r>
          </a:p>
          <a:p>
            <a:r>
              <a:rPr lang="en-IN" dirty="0"/>
              <a:t>deployment "</a:t>
            </a:r>
            <a:r>
              <a:rPr lang="en-IN" dirty="0" err="1"/>
              <a:t>nginx</a:t>
            </a:r>
            <a:r>
              <a:rPr lang="en-IN" dirty="0"/>
              <a:t>-deployment" created</a:t>
            </a:r>
          </a:p>
        </p:txBody>
      </p:sp>
      <p:sp>
        <p:nvSpPr>
          <p:cNvPr id="3" name="Title 2">
            <a:extLst>
              <a:ext uri="{FF2B5EF4-FFF2-40B4-BE49-F238E27FC236}">
                <a16:creationId xmlns:a16="http://schemas.microsoft.com/office/drawing/2014/main" id="{A113F246-4C4A-4276-8593-6257377598CF}"/>
              </a:ext>
            </a:extLst>
          </p:cNvPr>
          <p:cNvSpPr>
            <a:spLocks noGrp="1"/>
          </p:cNvSpPr>
          <p:nvPr>
            <p:ph type="title"/>
          </p:nvPr>
        </p:nvSpPr>
        <p:spPr/>
        <p:txBody>
          <a:bodyPr/>
          <a:lstStyle/>
          <a:p>
            <a:r>
              <a:rPr lang="en-IN" dirty="0"/>
              <a:t>Creating a Deployment</a:t>
            </a:r>
          </a:p>
        </p:txBody>
      </p:sp>
    </p:spTree>
    <p:extLst>
      <p:ext uri="{BB962C8B-B14F-4D97-AF65-F5344CB8AC3E}">
        <p14:creationId xmlns:p14="http://schemas.microsoft.com/office/powerpoint/2010/main" val="33423892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EC62F-F12A-4EA2-905E-205D2953ED89}"/>
              </a:ext>
            </a:extLst>
          </p:cNvPr>
          <p:cNvSpPr>
            <a:spLocks noGrp="1"/>
          </p:cNvSpPr>
          <p:nvPr>
            <p:ph sz="quarter" idx="12"/>
          </p:nvPr>
        </p:nvSpPr>
        <p:spPr/>
        <p:txBody>
          <a:bodyPr>
            <a:normAutofit/>
          </a:bodyPr>
          <a:lstStyle/>
          <a:p>
            <a:r>
              <a:rPr lang="en-US" dirty="0"/>
              <a:t>$ kubectl get deployments</a:t>
            </a:r>
          </a:p>
          <a:p>
            <a:r>
              <a:rPr lang="en-US" dirty="0"/>
              <a:t>NAME               DESIRED   CURRENT   UP-TO-DATE   AVAILABLE   AGE</a:t>
            </a:r>
          </a:p>
          <a:p>
            <a:r>
              <a:rPr lang="en-US" dirty="0" err="1"/>
              <a:t>nginx</a:t>
            </a:r>
            <a:r>
              <a:rPr lang="en-US" dirty="0"/>
              <a:t>-deployment   3         0         0            0           1s</a:t>
            </a:r>
          </a:p>
          <a:p>
            <a:r>
              <a:rPr lang="en-US" dirty="0"/>
              <a:t>$ kubectl get </a:t>
            </a:r>
            <a:r>
              <a:rPr lang="en-US" dirty="0" err="1"/>
              <a:t>rs</a:t>
            </a:r>
            <a:endParaRPr lang="en-US" dirty="0"/>
          </a:p>
          <a:p>
            <a:r>
              <a:rPr lang="en-US" dirty="0"/>
              <a:t>NAME                          DESIRED   CURRENT   READY   AGE</a:t>
            </a:r>
          </a:p>
          <a:p>
            <a:r>
              <a:rPr lang="en-US" dirty="0"/>
              <a:t>nginx-deployment-2035384211   3         3         0       18s</a:t>
            </a:r>
            <a:endParaRPr lang="en-IN" dirty="0"/>
          </a:p>
        </p:txBody>
      </p:sp>
      <p:sp>
        <p:nvSpPr>
          <p:cNvPr id="3" name="Title 2">
            <a:extLst>
              <a:ext uri="{FF2B5EF4-FFF2-40B4-BE49-F238E27FC236}">
                <a16:creationId xmlns:a16="http://schemas.microsoft.com/office/drawing/2014/main" id="{A113F246-4C4A-4276-8593-6257377598CF}"/>
              </a:ext>
            </a:extLst>
          </p:cNvPr>
          <p:cNvSpPr>
            <a:spLocks noGrp="1"/>
          </p:cNvSpPr>
          <p:nvPr>
            <p:ph type="title"/>
          </p:nvPr>
        </p:nvSpPr>
        <p:spPr/>
        <p:txBody>
          <a:bodyPr/>
          <a:lstStyle/>
          <a:p>
            <a:r>
              <a:rPr lang="en-IN" dirty="0"/>
              <a:t>Creating a Deployment</a:t>
            </a:r>
          </a:p>
        </p:txBody>
      </p:sp>
    </p:spTree>
    <p:extLst>
      <p:ext uri="{BB962C8B-B14F-4D97-AF65-F5344CB8AC3E}">
        <p14:creationId xmlns:p14="http://schemas.microsoft.com/office/powerpoint/2010/main" val="482333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BEC62F-F12A-4EA2-905E-205D2953ED89}"/>
              </a:ext>
            </a:extLst>
          </p:cNvPr>
          <p:cNvSpPr>
            <a:spLocks noGrp="1"/>
          </p:cNvSpPr>
          <p:nvPr>
            <p:ph sz="quarter" idx="12"/>
          </p:nvPr>
        </p:nvSpPr>
        <p:spPr/>
        <p:txBody>
          <a:bodyPr>
            <a:normAutofit/>
          </a:bodyPr>
          <a:lstStyle/>
          <a:p>
            <a:r>
              <a:rPr lang="en-US" dirty="0"/>
              <a:t>$ kubectl get pods --show-labels</a:t>
            </a:r>
          </a:p>
          <a:p>
            <a:endParaRPr lang="en-IN" dirty="0"/>
          </a:p>
        </p:txBody>
      </p:sp>
      <p:sp>
        <p:nvSpPr>
          <p:cNvPr id="3" name="Title 2">
            <a:extLst>
              <a:ext uri="{FF2B5EF4-FFF2-40B4-BE49-F238E27FC236}">
                <a16:creationId xmlns:a16="http://schemas.microsoft.com/office/drawing/2014/main" id="{A113F246-4C4A-4276-8593-6257377598CF}"/>
              </a:ext>
            </a:extLst>
          </p:cNvPr>
          <p:cNvSpPr>
            <a:spLocks noGrp="1"/>
          </p:cNvSpPr>
          <p:nvPr>
            <p:ph type="title"/>
          </p:nvPr>
        </p:nvSpPr>
        <p:spPr/>
        <p:txBody>
          <a:bodyPr/>
          <a:lstStyle/>
          <a:p>
            <a:r>
              <a:rPr lang="en-IN" dirty="0"/>
              <a:t>Creating a Deployment</a:t>
            </a:r>
          </a:p>
        </p:txBody>
      </p:sp>
    </p:spTree>
    <p:extLst>
      <p:ext uri="{BB962C8B-B14F-4D97-AF65-F5344CB8AC3E}">
        <p14:creationId xmlns:p14="http://schemas.microsoft.com/office/powerpoint/2010/main" val="1037915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17BD16-F88B-4C63-AD8F-F8F7FD51AB07}"/>
              </a:ext>
            </a:extLst>
          </p:cNvPr>
          <p:cNvSpPr>
            <a:spLocks noGrp="1"/>
          </p:cNvSpPr>
          <p:nvPr>
            <p:ph sz="quarter" idx="12"/>
          </p:nvPr>
        </p:nvSpPr>
        <p:spPr/>
        <p:txBody>
          <a:bodyPr/>
          <a:lstStyle/>
          <a:p>
            <a:r>
              <a:rPr lang="en-US" dirty="0"/>
              <a:t>Sometimes you may want to rollback a Deployment; for example, when the Deployment is not stable, such as crash looping. </a:t>
            </a:r>
          </a:p>
          <a:p>
            <a:r>
              <a:rPr lang="en-US" dirty="0"/>
              <a:t>By default, two previous Deployment's rollout history are kept in the system so that you can rollback anytime you want.</a:t>
            </a:r>
          </a:p>
          <a:p>
            <a:endParaRPr lang="en-IN" dirty="0"/>
          </a:p>
        </p:txBody>
      </p:sp>
      <p:sp>
        <p:nvSpPr>
          <p:cNvPr id="3" name="Title 2">
            <a:extLst>
              <a:ext uri="{FF2B5EF4-FFF2-40B4-BE49-F238E27FC236}">
                <a16:creationId xmlns:a16="http://schemas.microsoft.com/office/drawing/2014/main" id="{22EDE38E-4A04-46B3-AA8B-5741942830DA}"/>
              </a:ext>
            </a:extLst>
          </p:cNvPr>
          <p:cNvSpPr>
            <a:spLocks noGrp="1"/>
          </p:cNvSpPr>
          <p:nvPr>
            <p:ph type="title"/>
          </p:nvPr>
        </p:nvSpPr>
        <p:spPr/>
        <p:txBody>
          <a:bodyPr/>
          <a:lstStyle/>
          <a:p>
            <a:r>
              <a:rPr lang="en-IN" dirty="0"/>
              <a:t>Rolling Back a Deployment</a:t>
            </a:r>
          </a:p>
        </p:txBody>
      </p:sp>
    </p:spTree>
    <p:extLst>
      <p:ext uri="{BB962C8B-B14F-4D97-AF65-F5344CB8AC3E}">
        <p14:creationId xmlns:p14="http://schemas.microsoft.com/office/powerpoint/2010/main" val="3402881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17BD16-F88B-4C63-AD8F-F8F7FD51AB07}"/>
              </a:ext>
            </a:extLst>
          </p:cNvPr>
          <p:cNvSpPr>
            <a:spLocks noGrp="1"/>
          </p:cNvSpPr>
          <p:nvPr>
            <p:ph sz="quarter" idx="12"/>
          </p:nvPr>
        </p:nvSpPr>
        <p:spPr/>
        <p:txBody>
          <a:bodyPr>
            <a:normAutofit lnSpcReduction="10000"/>
          </a:bodyPr>
          <a:lstStyle/>
          <a:p>
            <a:r>
              <a:rPr lang="en-US" dirty="0"/>
              <a:t>Note: a Deployment's revision is created when a Deployment's rollout is triggered. </a:t>
            </a:r>
          </a:p>
          <a:p>
            <a:r>
              <a:rPr lang="en-US" dirty="0"/>
              <a:t>This means that the new revision is created if and only if the Deployment's pod template (i.e. .</a:t>
            </a:r>
            <a:r>
              <a:rPr lang="en-US" dirty="0" err="1"/>
              <a:t>spec.template</a:t>
            </a:r>
            <a:r>
              <a:rPr lang="en-US" dirty="0"/>
              <a:t>) is changed, e.g. updating labels or container images of the template. </a:t>
            </a:r>
          </a:p>
          <a:p>
            <a:r>
              <a:rPr lang="en-US" dirty="0"/>
              <a:t>Other updates, such as scaling the Deployment, will not create a Deployment revision -- so that we can facilitate simultaneous manual- or auto-scaling. </a:t>
            </a:r>
          </a:p>
          <a:p>
            <a:r>
              <a:rPr lang="en-US" dirty="0"/>
              <a:t>This implies that when you rollback to an earlier revision, only the Deployment's pod template part will be rolled back.</a:t>
            </a:r>
            <a:endParaRPr lang="en-IN" dirty="0"/>
          </a:p>
        </p:txBody>
      </p:sp>
      <p:sp>
        <p:nvSpPr>
          <p:cNvPr id="3" name="Title 2">
            <a:extLst>
              <a:ext uri="{FF2B5EF4-FFF2-40B4-BE49-F238E27FC236}">
                <a16:creationId xmlns:a16="http://schemas.microsoft.com/office/drawing/2014/main" id="{22EDE38E-4A04-46B3-AA8B-5741942830DA}"/>
              </a:ext>
            </a:extLst>
          </p:cNvPr>
          <p:cNvSpPr>
            <a:spLocks noGrp="1"/>
          </p:cNvSpPr>
          <p:nvPr>
            <p:ph type="title"/>
          </p:nvPr>
        </p:nvSpPr>
        <p:spPr/>
        <p:txBody>
          <a:bodyPr/>
          <a:lstStyle/>
          <a:p>
            <a:r>
              <a:rPr lang="en-IN" dirty="0"/>
              <a:t>Rolling Back a Deployment</a:t>
            </a:r>
          </a:p>
        </p:txBody>
      </p:sp>
    </p:spTree>
    <p:extLst>
      <p:ext uri="{BB962C8B-B14F-4D97-AF65-F5344CB8AC3E}">
        <p14:creationId xmlns:p14="http://schemas.microsoft.com/office/powerpoint/2010/main" val="2828378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17BD16-F88B-4C63-AD8F-F8F7FD51AB07}"/>
              </a:ext>
            </a:extLst>
          </p:cNvPr>
          <p:cNvSpPr>
            <a:spLocks noGrp="1"/>
          </p:cNvSpPr>
          <p:nvPr>
            <p:ph sz="quarter" idx="12"/>
          </p:nvPr>
        </p:nvSpPr>
        <p:spPr/>
        <p:txBody>
          <a:bodyPr>
            <a:normAutofit/>
          </a:bodyPr>
          <a:lstStyle/>
          <a:p>
            <a:r>
              <a:rPr lang="en-US" dirty="0"/>
              <a:t>kubectl set image deployment/</a:t>
            </a:r>
            <a:r>
              <a:rPr lang="en-US" dirty="0" err="1"/>
              <a:t>nginx</a:t>
            </a:r>
            <a:r>
              <a:rPr lang="en-US" dirty="0"/>
              <a:t>-deployment </a:t>
            </a:r>
            <a:r>
              <a:rPr lang="en-US" dirty="0" err="1"/>
              <a:t>nginx</a:t>
            </a:r>
            <a:r>
              <a:rPr lang="en-US" dirty="0"/>
              <a:t>=nginx:1.91</a:t>
            </a:r>
          </a:p>
          <a:p>
            <a:r>
              <a:rPr lang="en-US" b="0" i="0" dirty="0">
                <a:solidFill>
                  <a:srgbClr val="333333"/>
                </a:solidFill>
                <a:effectLst/>
                <a:latin typeface="Consolas" panose="020B0609020204030204" pitchFamily="49" charset="0"/>
              </a:rPr>
              <a:t>kubectl rollout status deployments </a:t>
            </a:r>
            <a:r>
              <a:rPr lang="en-US" b="0" i="0" dirty="0" err="1">
                <a:solidFill>
                  <a:srgbClr val="333333"/>
                </a:solidFill>
                <a:effectLst/>
                <a:latin typeface="Consolas" panose="020B0609020204030204" pitchFamily="49" charset="0"/>
              </a:rPr>
              <a:t>nginx</a:t>
            </a:r>
            <a:r>
              <a:rPr lang="en-US" b="0" i="0" dirty="0">
                <a:solidFill>
                  <a:srgbClr val="333333"/>
                </a:solidFill>
                <a:effectLst/>
                <a:latin typeface="Consolas" panose="020B0609020204030204" pitchFamily="49" charset="0"/>
              </a:rPr>
              <a:t>-deployment</a:t>
            </a:r>
          </a:p>
          <a:p>
            <a:r>
              <a:rPr lang="en-US" dirty="0"/>
              <a:t>kubectl rollout history deployment/</a:t>
            </a:r>
            <a:r>
              <a:rPr lang="en-US" dirty="0" err="1"/>
              <a:t>nginx</a:t>
            </a:r>
            <a:r>
              <a:rPr lang="en-US" dirty="0"/>
              <a:t>-deployment</a:t>
            </a:r>
          </a:p>
          <a:p>
            <a:r>
              <a:rPr lang="en-US" b="0" i="0" dirty="0">
                <a:solidFill>
                  <a:srgbClr val="333333"/>
                </a:solidFill>
                <a:effectLst/>
                <a:latin typeface="Consolas" panose="020B0609020204030204" pitchFamily="49" charset="0"/>
              </a:rPr>
              <a:t>kubectl rollout history deployment/</a:t>
            </a:r>
            <a:r>
              <a:rPr lang="en-US" b="0" i="0" dirty="0" err="1">
                <a:solidFill>
                  <a:srgbClr val="333333"/>
                </a:solidFill>
                <a:effectLst/>
                <a:latin typeface="Consolas" panose="020B0609020204030204" pitchFamily="49" charset="0"/>
              </a:rPr>
              <a:t>nginx</a:t>
            </a:r>
            <a:r>
              <a:rPr lang="en-US" b="0" i="0" dirty="0">
                <a:solidFill>
                  <a:srgbClr val="333333"/>
                </a:solidFill>
                <a:effectLst/>
                <a:latin typeface="Consolas" panose="020B0609020204030204" pitchFamily="49" charset="0"/>
              </a:rPr>
              <a:t>-deployment --revision=</a:t>
            </a:r>
            <a:r>
              <a:rPr lang="en-US" b="0" i="0" dirty="0">
                <a:solidFill>
                  <a:srgbClr val="008080"/>
                </a:solidFill>
                <a:effectLst/>
                <a:latin typeface="Consolas" panose="020B0609020204030204" pitchFamily="49" charset="0"/>
              </a:rPr>
              <a:t>2</a:t>
            </a:r>
            <a:endParaRPr lang="en-IN" dirty="0"/>
          </a:p>
        </p:txBody>
      </p:sp>
      <p:sp>
        <p:nvSpPr>
          <p:cNvPr id="3" name="Title 2">
            <a:extLst>
              <a:ext uri="{FF2B5EF4-FFF2-40B4-BE49-F238E27FC236}">
                <a16:creationId xmlns:a16="http://schemas.microsoft.com/office/drawing/2014/main" id="{22EDE38E-4A04-46B3-AA8B-5741942830DA}"/>
              </a:ext>
            </a:extLst>
          </p:cNvPr>
          <p:cNvSpPr>
            <a:spLocks noGrp="1"/>
          </p:cNvSpPr>
          <p:nvPr>
            <p:ph type="title"/>
          </p:nvPr>
        </p:nvSpPr>
        <p:spPr/>
        <p:txBody>
          <a:bodyPr/>
          <a:lstStyle/>
          <a:p>
            <a:r>
              <a:rPr lang="en-IN" dirty="0"/>
              <a:t>Rolling Back a Deployment</a:t>
            </a:r>
          </a:p>
        </p:txBody>
      </p:sp>
    </p:spTree>
    <p:extLst>
      <p:ext uri="{BB962C8B-B14F-4D97-AF65-F5344CB8AC3E}">
        <p14:creationId xmlns:p14="http://schemas.microsoft.com/office/powerpoint/2010/main" val="2380171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85F5C5-F4F8-4F99-AD37-A135306819C2}"/>
              </a:ext>
            </a:extLst>
          </p:cNvPr>
          <p:cNvSpPr>
            <a:spLocks noGrp="1"/>
          </p:cNvSpPr>
          <p:nvPr>
            <p:ph sz="quarter" idx="12"/>
          </p:nvPr>
        </p:nvSpPr>
        <p:spPr/>
        <p:txBody>
          <a:bodyPr/>
          <a:lstStyle/>
          <a:p>
            <a:r>
              <a:rPr lang="en-US" dirty="0"/>
              <a:t> kubectl scale deployment </a:t>
            </a:r>
            <a:r>
              <a:rPr lang="en-US" dirty="0" err="1"/>
              <a:t>nginx</a:t>
            </a:r>
            <a:r>
              <a:rPr lang="en-US" dirty="0"/>
              <a:t>-deployment --replicas 10</a:t>
            </a:r>
          </a:p>
          <a:p>
            <a:r>
              <a:rPr lang="en-IN" dirty="0"/>
              <a:t> </a:t>
            </a:r>
            <a:r>
              <a:rPr lang="en-IN" dirty="0" err="1"/>
              <a:t>kubectl</a:t>
            </a:r>
            <a:r>
              <a:rPr lang="en-IN" dirty="0"/>
              <a:t> get deploy</a:t>
            </a:r>
          </a:p>
          <a:p>
            <a:r>
              <a:rPr lang="en-IN" dirty="0"/>
              <a:t> </a:t>
            </a:r>
            <a:r>
              <a:rPr lang="en-IN" dirty="0" err="1"/>
              <a:t>kubectl</a:t>
            </a:r>
            <a:r>
              <a:rPr lang="en-IN" dirty="0"/>
              <a:t> set image deploy/</a:t>
            </a:r>
            <a:r>
              <a:rPr lang="en-IN" dirty="0" err="1"/>
              <a:t>nginx</a:t>
            </a:r>
            <a:r>
              <a:rPr lang="en-IN" dirty="0"/>
              <a:t>-deployment </a:t>
            </a:r>
            <a:r>
              <a:rPr lang="en-IN" dirty="0" err="1"/>
              <a:t>nginx</a:t>
            </a:r>
            <a:r>
              <a:rPr lang="en-IN" dirty="0"/>
              <a:t>=</a:t>
            </a:r>
            <a:r>
              <a:rPr lang="en-IN" dirty="0" err="1"/>
              <a:t>nginx:sometag</a:t>
            </a:r>
            <a:endParaRPr lang="en-IN" dirty="0"/>
          </a:p>
          <a:p>
            <a:endParaRPr lang="en-IN" dirty="0"/>
          </a:p>
        </p:txBody>
      </p:sp>
      <p:sp>
        <p:nvSpPr>
          <p:cNvPr id="3" name="Title 2">
            <a:extLst>
              <a:ext uri="{FF2B5EF4-FFF2-40B4-BE49-F238E27FC236}">
                <a16:creationId xmlns:a16="http://schemas.microsoft.com/office/drawing/2014/main" id="{09A630F8-9609-49BA-8BFD-353D594AB114}"/>
              </a:ext>
            </a:extLst>
          </p:cNvPr>
          <p:cNvSpPr>
            <a:spLocks noGrp="1"/>
          </p:cNvSpPr>
          <p:nvPr>
            <p:ph type="title"/>
          </p:nvPr>
        </p:nvSpPr>
        <p:spPr/>
        <p:txBody>
          <a:bodyPr/>
          <a:lstStyle/>
          <a:p>
            <a:r>
              <a:rPr lang="en-IN" dirty="0"/>
              <a:t>Scaling a Deployment</a:t>
            </a:r>
          </a:p>
        </p:txBody>
      </p:sp>
    </p:spTree>
    <p:extLst>
      <p:ext uri="{BB962C8B-B14F-4D97-AF65-F5344CB8AC3E}">
        <p14:creationId xmlns:p14="http://schemas.microsoft.com/office/powerpoint/2010/main" val="41129164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F78DA-B527-4720-9719-73877E990B32}"/>
              </a:ext>
            </a:extLst>
          </p:cNvPr>
          <p:cNvSpPr>
            <a:spLocks noGrp="1"/>
          </p:cNvSpPr>
          <p:nvPr>
            <p:ph sz="quarter" idx="12"/>
          </p:nvPr>
        </p:nvSpPr>
        <p:spPr/>
        <p:txBody>
          <a:bodyPr>
            <a:normAutofit/>
          </a:bodyPr>
          <a:lstStyle/>
          <a:p>
            <a:r>
              <a:rPr lang="en-US" dirty="0"/>
              <a:t>Kubernetes objects are persistent entities in the Kubernetes system. </a:t>
            </a:r>
          </a:p>
          <a:p>
            <a:r>
              <a:rPr lang="en-US" dirty="0"/>
              <a:t>Kubernetes uses these entities to represent the state of your cluster. </a:t>
            </a:r>
          </a:p>
          <a:p>
            <a:r>
              <a:rPr lang="en-US" dirty="0"/>
              <a:t>Specifically, they can describe:</a:t>
            </a:r>
          </a:p>
          <a:p>
            <a:r>
              <a:rPr lang="en-US" dirty="0"/>
              <a:t>What containerized applications are running (and on which nodes)</a:t>
            </a:r>
          </a:p>
          <a:p>
            <a:r>
              <a:rPr lang="en-US" dirty="0"/>
              <a:t>The resources available to those applications</a:t>
            </a:r>
          </a:p>
          <a:p>
            <a:r>
              <a:rPr lang="en-US" dirty="0"/>
              <a:t>The policies around how those applications behave, such as restart policies, upgrades, and fault-tolerance</a:t>
            </a:r>
            <a:endParaRPr lang="en-IN" dirty="0"/>
          </a:p>
        </p:txBody>
      </p:sp>
      <p:sp>
        <p:nvSpPr>
          <p:cNvPr id="3" name="Title 2">
            <a:extLst>
              <a:ext uri="{FF2B5EF4-FFF2-40B4-BE49-F238E27FC236}">
                <a16:creationId xmlns:a16="http://schemas.microsoft.com/office/drawing/2014/main" id="{CD6E0280-3F07-47B9-92C8-FFF231FA6E0A}"/>
              </a:ext>
            </a:extLst>
          </p:cNvPr>
          <p:cNvSpPr>
            <a:spLocks noGrp="1"/>
          </p:cNvSpPr>
          <p:nvPr>
            <p:ph type="title"/>
          </p:nvPr>
        </p:nvSpPr>
        <p:spPr/>
        <p:txBody>
          <a:bodyPr/>
          <a:lstStyle/>
          <a:p>
            <a:r>
              <a:rPr lang="en-IN" dirty="0"/>
              <a:t>Working with Kubernetes Objects</a:t>
            </a:r>
          </a:p>
        </p:txBody>
      </p:sp>
    </p:spTree>
    <p:extLst>
      <p:ext uri="{BB962C8B-B14F-4D97-AF65-F5344CB8AC3E}">
        <p14:creationId xmlns:p14="http://schemas.microsoft.com/office/powerpoint/2010/main" val="318913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4321AB-DC40-4ACB-9E9C-70A9BF8082AF}"/>
              </a:ext>
            </a:extLst>
          </p:cNvPr>
          <p:cNvSpPr>
            <a:spLocks noGrp="1"/>
          </p:cNvSpPr>
          <p:nvPr>
            <p:ph type="title"/>
          </p:nvPr>
        </p:nvSpPr>
        <p:spPr/>
        <p:txBody>
          <a:bodyPr/>
          <a:lstStyle/>
          <a:p>
            <a:r>
              <a:rPr lang="en-IN" dirty="0"/>
              <a:t>Expose Service using External IP</a:t>
            </a:r>
          </a:p>
        </p:txBody>
      </p:sp>
      <p:pic>
        <p:nvPicPr>
          <p:cNvPr id="7" name="Picture 6">
            <a:extLst>
              <a:ext uri="{FF2B5EF4-FFF2-40B4-BE49-F238E27FC236}">
                <a16:creationId xmlns:a16="http://schemas.microsoft.com/office/drawing/2014/main" id="{66CF4696-C4C5-4039-B262-91F2A3689621}"/>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6548018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918065-1B60-4955-97DE-B1CD3CAF57AE}"/>
              </a:ext>
            </a:extLst>
          </p:cNvPr>
          <p:cNvSpPr>
            <a:spLocks noGrp="1"/>
          </p:cNvSpPr>
          <p:nvPr>
            <p:ph sz="quarter" idx="12"/>
          </p:nvPr>
        </p:nvSpPr>
        <p:spPr/>
        <p:txBody>
          <a:bodyPr>
            <a:normAutofit fontScale="92500"/>
          </a:bodyPr>
          <a:lstStyle/>
          <a:p>
            <a:r>
              <a:rPr lang="en-US" dirty="0"/>
              <a:t>A Pod can have multiple containers running apps within it, but it can also have one or more </a:t>
            </a:r>
            <a:r>
              <a:rPr lang="en-US" dirty="0" err="1"/>
              <a:t>init</a:t>
            </a:r>
            <a:r>
              <a:rPr lang="en-US" dirty="0"/>
              <a:t> containers, which are run before the app containers are started.</a:t>
            </a:r>
          </a:p>
          <a:p>
            <a:r>
              <a:rPr lang="en-US" dirty="0"/>
              <a:t>Init containers are exactly like regular containers, except:</a:t>
            </a:r>
          </a:p>
          <a:p>
            <a:r>
              <a:rPr lang="en-US" dirty="0"/>
              <a:t>Init containers always run to completion.</a:t>
            </a:r>
          </a:p>
          <a:p>
            <a:r>
              <a:rPr lang="en-US" dirty="0"/>
              <a:t>Each </a:t>
            </a:r>
            <a:r>
              <a:rPr lang="en-US" dirty="0" err="1"/>
              <a:t>init</a:t>
            </a:r>
            <a:r>
              <a:rPr lang="en-US" dirty="0"/>
              <a:t> container must complete successfully before the next one starts.</a:t>
            </a:r>
          </a:p>
          <a:p>
            <a:r>
              <a:rPr lang="en-US" dirty="0"/>
              <a:t>If a Pod's </a:t>
            </a:r>
            <a:r>
              <a:rPr lang="en-US" dirty="0" err="1"/>
              <a:t>init</a:t>
            </a:r>
            <a:r>
              <a:rPr lang="en-US" dirty="0"/>
              <a:t> container fails, Kubernetes repeatedly restarts the Pod until the </a:t>
            </a:r>
            <a:r>
              <a:rPr lang="en-US" dirty="0" err="1"/>
              <a:t>init</a:t>
            </a:r>
            <a:r>
              <a:rPr lang="en-US" dirty="0"/>
              <a:t> container succeeds. </a:t>
            </a:r>
          </a:p>
          <a:p>
            <a:r>
              <a:rPr lang="en-US" dirty="0"/>
              <a:t>However, if the Pod has a </a:t>
            </a:r>
            <a:r>
              <a:rPr lang="en-US" dirty="0" err="1"/>
              <a:t>restartPolicy</a:t>
            </a:r>
            <a:r>
              <a:rPr lang="en-US" dirty="0"/>
              <a:t> of Never, Kubernetes does not restart the Pod.</a:t>
            </a:r>
            <a:endParaRPr lang="en-IN" dirty="0"/>
          </a:p>
        </p:txBody>
      </p:sp>
      <p:sp>
        <p:nvSpPr>
          <p:cNvPr id="3" name="Title 2">
            <a:extLst>
              <a:ext uri="{FF2B5EF4-FFF2-40B4-BE49-F238E27FC236}">
                <a16:creationId xmlns:a16="http://schemas.microsoft.com/office/drawing/2014/main" id="{77F91936-8F81-46FB-828E-286A19E44860}"/>
              </a:ext>
            </a:extLst>
          </p:cNvPr>
          <p:cNvSpPr>
            <a:spLocks noGrp="1"/>
          </p:cNvSpPr>
          <p:nvPr>
            <p:ph type="title"/>
          </p:nvPr>
        </p:nvSpPr>
        <p:spPr/>
        <p:txBody>
          <a:bodyPr/>
          <a:lstStyle/>
          <a:p>
            <a:r>
              <a:rPr lang="en-IN" dirty="0"/>
              <a:t>Init containers </a:t>
            </a:r>
          </a:p>
        </p:txBody>
      </p:sp>
    </p:spTree>
    <p:extLst>
      <p:ext uri="{BB962C8B-B14F-4D97-AF65-F5344CB8AC3E}">
        <p14:creationId xmlns:p14="http://schemas.microsoft.com/office/powerpoint/2010/main" val="2960801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5D32D0-9515-44C6-8C64-2DF95A3FDB2C}"/>
              </a:ext>
            </a:extLst>
          </p:cNvPr>
          <p:cNvSpPr>
            <a:spLocks noGrp="1"/>
          </p:cNvSpPr>
          <p:nvPr>
            <p:ph sz="quarter" idx="12"/>
          </p:nvPr>
        </p:nvSpPr>
        <p:spPr/>
        <p:txBody>
          <a:bodyPr/>
          <a:lstStyle/>
          <a:p>
            <a:r>
              <a:rPr lang="en-US" dirty="0"/>
              <a:t>Init containers support all the fields and features of app containers, including resource limits, volumes, and security settings. </a:t>
            </a:r>
          </a:p>
          <a:p>
            <a:r>
              <a:rPr lang="en-US" dirty="0"/>
              <a:t>However, the resource requests and limits for an </a:t>
            </a:r>
            <a:r>
              <a:rPr lang="en-US" dirty="0" err="1"/>
              <a:t>init</a:t>
            </a:r>
            <a:r>
              <a:rPr lang="en-US" dirty="0"/>
              <a:t> container are handled differently, as documented in Resources.</a:t>
            </a:r>
          </a:p>
          <a:p>
            <a:r>
              <a:rPr lang="en-US" dirty="0"/>
              <a:t>Also, </a:t>
            </a:r>
            <a:r>
              <a:rPr lang="en-US" dirty="0" err="1"/>
              <a:t>init</a:t>
            </a:r>
            <a:r>
              <a:rPr lang="en-US" dirty="0"/>
              <a:t> containers do not support lifecycle, </a:t>
            </a:r>
            <a:r>
              <a:rPr lang="en-US" dirty="0" err="1"/>
              <a:t>livenessProbe</a:t>
            </a:r>
            <a:r>
              <a:rPr lang="en-US" dirty="0"/>
              <a:t>, </a:t>
            </a:r>
            <a:r>
              <a:rPr lang="en-US" dirty="0" err="1"/>
              <a:t>readinessProbe</a:t>
            </a:r>
            <a:r>
              <a:rPr lang="en-US" dirty="0"/>
              <a:t>, or </a:t>
            </a:r>
            <a:r>
              <a:rPr lang="en-US" dirty="0" err="1"/>
              <a:t>startupProbe</a:t>
            </a:r>
            <a:r>
              <a:rPr lang="en-US" dirty="0"/>
              <a:t> because they must run to completion before the Pod can be ready.</a:t>
            </a:r>
            <a:endParaRPr lang="en-IN" dirty="0"/>
          </a:p>
        </p:txBody>
      </p:sp>
      <p:sp>
        <p:nvSpPr>
          <p:cNvPr id="3" name="Title 2">
            <a:extLst>
              <a:ext uri="{FF2B5EF4-FFF2-40B4-BE49-F238E27FC236}">
                <a16:creationId xmlns:a16="http://schemas.microsoft.com/office/drawing/2014/main" id="{F011B68E-D3C6-4437-8C40-8E8ACF9F6A4C}"/>
              </a:ext>
            </a:extLst>
          </p:cNvPr>
          <p:cNvSpPr>
            <a:spLocks noGrp="1"/>
          </p:cNvSpPr>
          <p:nvPr>
            <p:ph type="title"/>
          </p:nvPr>
        </p:nvSpPr>
        <p:spPr/>
        <p:txBody>
          <a:bodyPr/>
          <a:lstStyle/>
          <a:p>
            <a:r>
              <a:rPr lang="en-IN" dirty="0"/>
              <a:t>Differences from regular containers</a:t>
            </a:r>
          </a:p>
        </p:txBody>
      </p:sp>
    </p:spTree>
    <p:extLst>
      <p:ext uri="{BB962C8B-B14F-4D97-AF65-F5344CB8AC3E}">
        <p14:creationId xmlns:p14="http://schemas.microsoft.com/office/powerpoint/2010/main" val="2572524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66ECF8-E2C5-46DE-9AAA-8788967572DD}"/>
              </a:ext>
            </a:extLst>
          </p:cNvPr>
          <p:cNvSpPr>
            <a:spLocks noGrp="1"/>
          </p:cNvSpPr>
          <p:nvPr>
            <p:ph type="title"/>
          </p:nvPr>
        </p:nvSpPr>
        <p:spPr/>
        <p:txBody>
          <a:bodyPr/>
          <a:lstStyle/>
          <a:p>
            <a:r>
              <a:rPr lang="en-US" dirty="0"/>
              <a:t>Create a Pod that has an Init Container</a:t>
            </a:r>
            <a:endParaRPr lang="en-IN" dirty="0"/>
          </a:p>
        </p:txBody>
      </p:sp>
      <p:pic>
        <p:nvPicPr>
          <p:cNvPr id="4" name="Picture 3">
            <a:extLst>
              <a:ext uri="{FF2B5EF4-FFF2-40B4-BE49-F238E27FC236}">
                <a16:creationId xmlns:a16="http://schemas.microsoft.com/office/drawing/2014/main" id="{E4231122-6F48-4DEE-934E-3BC45956CCA4}"/>
              </a:ext>
            </a:extLst>
          </p:cNvPr>
          <p:cNvPicPr>
            <a:picLocks noChangeAspect="1"/>
          </p:cNvPicPr>
          <p:nvPr/>
        </p:nvPicPr>
        <p:blipFill rotWithShape="1">
          <a:blip r:embed="rId2"/>
          <a:srcRect l="20000" t="24814" r="53333" b="11481"/>
          <a:stretch/>
        </p:blipFill>
        <p:spPr>
          <a:xfrm>
            <a:off x="1447800" y="1226344"/>
            <a:ext cx="4191000" cy="5631656"/>
          </a:xfrm>
          <a:prstGeom prst="rect">
            <a:avLst/>
          </a:prstGeom>
        </p:spPr>
      </p:pic>
    </p:spTree>
    <p:extLst>
      <p:ext uri="{BB962C8B-B14F-4D97-AF65-F5344CB8AC3E}">
        <p14:creationId xmlns:p14="http://schemas.microsoft.com/office/powerpoint/2010/main" val="1886385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0F78DA-B527-4720-9719-73877E990B32}"/>
              </a:ext>
            </a:extLst>
          </p:cNvPr>
          <p:cNvSpPr>
            <a:spLocks noGrp="1"/>
          </p:cNvSpPr>
          <p:nvPr>
            <p:ph sz="quarter" idx="12"/>
          </p:nvPr>
        </p:nvSpPr>
        <p:spPr/>
        <p:txBody>
          <a:bodyPr>
            <a:normAutofit/>
          </a:bodyPr>
          <a:lstStyle/>
          <a:p>
            <a:r>
              <a:rPr lang="en-US" dirty="0"/>
              <a:t>To work with Kubernetes objects--whether to create, modify, or delete them--you'll need to use the Kubernetes API. </a:t>
            </a:r>
          </a:p>
          <a:p>
            <a:r>
              <a:rPr lang="en-US" dirty="0"/>
              <a:t>When you use the kubectl command-line interface, for example, the CLI makes the necessary Kubernetes API calls for you. </a:t>
            </a:r>
            <a:endParaRPr lang="en-IN" dirty="0"/>
          </a:p>
        </p:txBody>
      </p:sp>
      <p:sp>
        <p:nvSpPr>
          <p:cNvPr id="3" name="Title 2">
            <a:extLst>
              <a:ext uri="{FF2B5EF4-FFF2-40B4-BE49-F238E27FC236}">
                <a16:creationId xmlns:a16="http://schemas.microsoft.com/office/drawing/2014/main" id="{CD6E0280-3F07-47B9-92C8-FFF231FA6E0A}"/>
              </a:ext>
            </a:extLst>
          </p:cNvPr>
          <p:cNvSpPr>
            <a:spLocks noGrp="1"/>
          </p:cNvSpPr>
          <p:nvPr>
            <p:ph type="title"/>
          </p:nvPr>
        </p:nvSpPr>
        <p:spPr/>
        <p:txBody>
          <a:bodyPr/>
          <a:lstStyle/>
          <a:p>
            <a:r>
              <a:rPr lang="en-IN" dirty="0"/>
              <a:t>Working with Kubernetes Objects</a:t>
            </a:r>
          </a:p>
        </p:txBody>
      </p:sp>
    </p:spTree>
    <p:extLst>
      <p:ext uri="{BB962C8B-B14F-4D97-AF65-F5344CB8AC3E}">
        <p14:creationId xmlns:p14="http://schemas.microsoft.com/office/powerpoint/2010/main" val="16945300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D6A113-137B-405F-A166-A6633C0A778C}"/>
              </a:ext>
            </a:extLst>
          </p:cNvPr>
          <p:cNvSpPr>
            <a:spLocks noGrp="1"/>
          </p:cNvSpPr>
          <p:nvPr>
            <p:ph sz="quarter" idx="12"/>
          </p:nvPr>
        </p:nvSpPr>
        <p:spPr/>
        <p:txBody>
          <a:bodyPr>
            <a:normAutofit fontScale="92500" lnSpcReduction="10000"/>
          </a:bodyPr>
          <a:lstStyle/>
          <a:p>
            <a:r>
              <a:rPr lang="en-US" dirty="0"/>
              <a:t>Almost every Kubernetes object includes two nested object fields that govern the object's configuration: the object spec and the object status. </a:t>
            </a:r>
          </a:p>
          <a:p>
            <a:r>
              <a:rPr lang="en-US" dirty="0"/>
              <a:t>For objects that have a spec, you have to set this when you create the object, providing a description of the characteristics you want the resource to have: its desired state.</a:t>
            </a:r>
          </a:p>
          <a:p>
            <a:r>
              <a:rPr lang="en-US" dirty="0"/>
              <a:t>The status describes the current state of the object, supplied and updated by the Kubernetes system and its components. </a:t>
            </a:r>
          </a:p>
          <a:p>
            <a:r>
              <a:rPr lang="en-US" dirty="0"/>
              <a:t>The Kubernetes control plane continually and actively manages every object's actual state to match the desired state you supplied.</a:t>
            </a:r>
            <a:endParaRPr lang="en-IN" dirty="0"/>
          </a:p>
        </p:txBody>
      </p:sp>
      <p:sp>
        <p:nvSpPr>
          <p:cNvPr id="3" name="Title 2">
            <a:extLst>
              <a:ext uri="{FF2B5EF4-FFF2-40B4-BE49-F238E27FC236}">
                <a16:creationId xmlns:a16="http://schemas.microsoft.com/office/drawing/2014/main" id="{FFA1E69C-6F64-4352-8BD0-E70480BEAC6A}"/>
              </a:ext>
            </a:extLst>
          </p:cNvPr>
          <p:cNvSpPr>
            <a:spLocks noGrp="1"/>
          </p:cNvSpPr>
          <p:nvPr>
            <p:ph type="title"/>
          </p:nvPr>
        </p:nvSpPr>
        <p:spPr/>
        <p:txBody>
          <a:bodyPr/>
          <a:lstStyle/>
          <a:p>
            <a:r>
              <a:rPr lang="en-IN" dirty="0"/>
              <a:t>Object Spec and Status </a:t>
            </a:r>
          </a:p>
        </p:txBody>
      </p:sp>
    </p:spTree>
    <p:extLst>
      <p:ext uri="{BB962C8B-B14F-4D97-AF65-F5344CB8AC3E}">
        <p14:creationId xmlns:p14="http://schemas.microsoft.com/office/powerpoint/2010/main" val="3739282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D6A113-137B-405F-A166-A6633C0A778C}"/>
              </a:ext>
            </a:extLst>
          </p:cNvPr>
          <p:cNvSpPr>
            <a:spLocks noGrp="1"/>
          </p:cNvSpPr>
          <p:nvPr>
            <p:ph sz="quarter" idx="12"/>
          </p:nvPr>
        </p:nvSpPr>
        <p:spPr/>
        <p:txBody>
          <a:bodyPr>
            <a:normAutofit fontScale="92500" lnSpcReduction="10000"/>
          </a:bodyPr>
          <a:lstStyle/>
          <a:p>
            <a:r>
              <a:rPr lang="en-US" dirty="0"/>
              <a:t>For example: in Kubernetes, a Deployment is an object that can represent an application running on your cluster. </a:t>
            </a:r>
          </a:p>
          <a:p>
            <a:r>
              <a:rPr lang="en-US" dirty="0"/>
              <a:t>When you create the Deployment, you might set the Deployment spec to specify that you want three replicas of the application to be running. </a:t>
            </a:r>
          </a:p>
          <a:p>
            <a:r>
              <a:rPr lang="en-US" dirty="0"/>
              <a:t>The Kubernetes system reads the Deployment spec and starts three instances of your desired application--updating the status to match your spec. </a:t>
            </a:r>
          </a:p>
          <a:p>
            <a:r>
              <a:rPr lang="en-US" dirty="0"/>
              <a:t>If any of those instances should fail (a status change), the Kubernetes system responds to the difference between spec and status by making a correction--in this case, starting a replacement instance.</a:t>
            </a:r>
            <a:endParaRPr lang="en-IN" dirty="0"/>
          </a:p>
        </p:txBody>
      </p:sp>
      <p:sp>
        <p:nvSpPr>
          <p:cNvPr id="3" name="Title 2">
            <a:extLst>
              <a:ext uri="{FF2B5EF4-FFF2-40B4-BE49-F238E27FC236}">
                <a16:creationId xmlns:a16="http://schemas.microsoft.com/office/drawing/2014/main" id="{FFA1E69C-6F64-4352-8BD0-E70480BEAC6A}"/>
              </a:ext>
            </a:extLst>
          </p:cNvPr>
          <p:cNvSpPr>
            <a:spLocks noGrp="1"/>
          </p:cNvSpPr>
          <p:nvPr>
            <p:ph type="title"/>
          </p:nvPr>
        </p:nvSpPr>
        <p:spPr/>
        <p:txBody>
          <a:bodyPr/>
          <a:lstStyle/>
          <a:p>
            <a:r>
              <a:rPr lang="en-IN" dirty="0"/>
              <a:t>Object Spec and Status </a:t>
            </a:r>
          </a:p>
        </p:txBody>
      </p:sp>
    </p:spTree>
    <p:extLst>
      <p:ext uri="{BB962C8B-B14F-4D97-AF65-F5344CB8AC3E}">
        <p14:creationId xmlns:p14="http://schemas.microsoft.com/office/powerpoint/2010/main" val="3111206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1E300-2CC9-4B4C-AEC9-0B932EEA2F76}"/>
              </a:ext>
            </a:extLst>
          </p:cNvPr>
          <p:cNvSpPr>
            <a:spLocks noGrp="1"/>
          </p:cNvSpPr>
          <p:nvPr>
            <p:ph sz="quarter" idx="12"/>
          </p:nvPr>
        </p:nvSpPr>
        <p:spPr/>
        <p:txBody>
          <a:bodyPr/>
          <a:lstStyle/>
          <a:p>
            <a:r>
              <a:rPr lang="en-IN" dirty="0" err="1"/>
              <a:t>Deployment.yaml</a:t>
            </a:r>
            <a:endParaRPr lang="en-IN" dirty="0"/>
          </a:p>
          <a:p>
            <a:r>
              <a:rPr lang="en-US" dirty="0" err="1"/>
              <a:t>apiVersion</a:t>
            </a:r>
            <a:r>
              <a:rPr lang="en-US" dirty="0"/>
              <a:t> - Which version of the Kubernetes API you're using to create this object</a:t>
            </a:r>
          </a:p>
          <a:p>
            <a:r>
              <a:rPr lang="en-US" dirty="0"/>
              <a:t>kind - What kind of object you want to create</a:t>
            </a:r>
          </a:p>
          <a:p>
            <a:r>
              <a:rPr lang="en-US" dirty="0"/>
              <a:t>metadata - Data that helps uniquely identify the object, including a name string, UID, and optional namespace</a:t>
            </a:r>
          </a:p>
          <a:p>
            <a:r>
              <a:rPr lang="en-US" dirty="0"/>
              <a:t>spec - What state you desire for the object</a:t>
            </a:r>
            <a:endParaRPr lang="en-IN" dirty="0"/>
          </a:p>
        </p:txBody>
      </p:sp>
      <p:sp>
        <p:nvSpPr>
          <p:cNvPr id="3" name="Title 2">
            <a:extLst>
              <a:ext uri="{FF2B5EF4-FFF2-40B4-BE49-F238E27FC236}">
                <a16:creationId xmlns:a16="http://schemas.microsoft.com/office/drawing/2014/main" id="{122B9D02-1B1A-4B57-B84F-1514A14ED994}"/>
              </a:ext>
            </a:extLst>
          </p:cNvPr>
          <p:cNvSpPr>
            <a:spLocks noGrp="1"/>
          </p:cNvSpPr>
          <p:nvPr>
            <p:ph type="title"/>
          </p:nvPr>
        </p:nvSpPr>
        <p:spPr/>
        <p:txBody>
          <a:bodyPr/>
          <a:lstStyle/>
          <a:p>
            <a:r>
              <a:rPr lang="en-IN" dirty="0"/>
              <a:t>Describing a Kubernetes object</a:t>
            </a:r>
          </a:p>
        </p:txBody>
      </p:sp>
    </p:spTree>
    <p:extLst>
      <p:ext uri="{BB962C8B-B14F-4D97-AF65-F5344CB8AC3E}">
        <p14:creationId xmlns:p14="http://schemas.microsoft.com/office/powerpoint/2010/main" val="3584772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Layer 2 Networking</a:t>
            </a:r>
          </a:p>
          <a:p>
            <a:r>
              <a:rPr lang="en-US" dirty="0"/>
              <a:t>Layer 2 is the data link layer providing Node-to-Node data transfer. </a:t>
            </a:r>
          </a:p>
          <a:p>
            <a:r>
              <a:rPr lang="en-US" dirty="0"/>
              <a:t>It defines the protocol to establish and terminate a connection between two physically connected devices. It also defines the protocol for flow control between them.</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4009252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Layer 4 Networking</a:t>
            </a:r>
          </a:p>
          <a:p>
            <a:r>
              <a:rPr lang="en-US" dirty="0"/>
              <a:t>The transport layer controls the reliability of a given link through flow control. In TCP/IP, this layer refers to the TCP protocol for exchanging data over an unreliable network.</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33342744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Layer 7 Networking</a:t>
            </a:r>
          </a:p>
          <a:p>
            <a:r>
              <a:rPr lang="en-US" dirty="0"/>
              <a:t>The application layer is the layer closest to the end user, which means both the application layer and the user interact directly with the software application.</a:t>
            </a:r>
          </a:p>
          <a:p>
            <a:r>
              <a:rPr lang="en-US" dirty="0"/>
              <a:t>This layer interacts with software applications that implement a communicating component. Typically, Layer 7 Networking refers to HTTP.</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917422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4321AB-DC40-4ACB-9E9C-70A9BF8082AF}"/>
              </a:ext>
            </a:extLst>
          </p:cNvPr>
          <p:cNvSpPr>
            <a:spLocks noGrp="1"/>
          </p:cNvSpPr>
          <p:nvPr>
            <p:ph type="title"/>
          </p:nvPr>
        </p:nvSpPr>
        <p:spPr/>
        <p:txBody>
          <a:bodyPr/>
          <a:lstStyle/>
          <a:p>
            <a:r>
              <a:rPr lang="en-IN" dirty="0"/>
              <a:t>Expose Service using External IP</a:t>
            </a:r>
          </a:p>
        </p:txBody>
      </p:sp>
      <p:pic>
        <p:nvPicPr>
          <p:cNvPr id="4" name="Picture 3">
            <a:extLst>
              <a:ext uri="{FF2B5EF4-FFF2-40B4-BE49-F238E27FC236}">
                <a16:creationId xmlns:a16="http://schemas.microsoft.com/office/drawing/2014/main" id="{B9C324AE-8F8F-44F3-915E-6796A96590DE}"/>
              </a:ext>
            </a:extLst>
          </p:cNvPr>
          <p:cNvPicPr>
            <a:picLocks noChangeAspect="1"/>
          </p:cNvPicPr>
          <p:nvPr/>
        </p:nvPicPr>
        <p:blipFill rotWithShape="1">
          <a:blip r:embed="rId2"/>
          <a:srcRect b="27070"/>
          <a:stretch/>
        </p:blipFill>
        <p:spPr>
          <a:xfrm>
            <a:off x="0" y="1752600"/>
            <a:ext cx="9144000" cy="3751129"/>
          </a:xfrm>
          <a:prstGeom prst="rect">
            <a:avLst/>
          </a:prstGeom>
        </p:spPr>
      </p:pic>
    </p:spTree>
    <p:extLst>
      <p:ext uri="{BB962C8B-B14F-4D97-AF65-F5344CB8AC3E}">
        <p14:creationId xmlns:p14="http://schemas.microsoft.com/office/powerpoint/2010/main" val="2087608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NAT — Network Address Translation</a:t>
            </a:r>
          </a:p>
          <a:p>
            <a:r>
              <a:rPr lang="en-US" dirty="0"/>
              <a:t>NAT or network address translation is an IP-level remapping of one address space into another. The mapping happens by modifying network address information in the IP header of packets while they are in transit across a traffic routing device.</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838692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lstStyle/>
          <a:p>
            <a:r>
              <a:rPr lang="en-US" dirty="0"/>
              <a:t>SNAT — Source Network Address Translation</a:t>
            </a:r>
          </a:p>
          <a:p>
            <a:r>
              <a:rPr lang="en-US" dirty="0"/>
              <a:t>SNAT simply refers to a NAT procedure that modifies the source address of an IP packet. This is the typical </a:t>
            </a:r>
            <a:r>
              <a:rPr lang="en-US" dirty="0" err="1"/>
              <a:t>behaviour</a:t>
            </a:r>
            <a:r>
              <a:rPr lang="en-US" dirty="0"/>
              <a:t> for the NAT described above.</a:t>
            </a:r>
          </a:p>
          <a:p>
            <a:pPr algn="l"/>
            <a:r>
              <a:rPr lang="en-US" b="1" i="0" dirty="0">
                <a:solidFill>
                  <a:srgbClr val="404040"/>
                </a:solidFill>
                <a:effectLst/>
                <a:latin typeface="Open Sans"/>
              </a:rPr>
              <a:t>DNAT — Destination Network Address Translation</a:t>
            </a:r>
          </a:p>
          <a:p>
            <a:pPr algn="l"/>
            <a:r>
              <a:rPr lang="en-US" b="0" i="0" dirty="0">
                <a:solidFill>
                  <a:srgbClr val="404040"/>
                </a:solidFill>
                <a:effectLst/>
                <a:latin typeface="Lora"/>
              </a:rPr>
              <a:t>DNAT refers to a NAT procedure that modifies the destination address of an IP packet. DNAT is used to publish a service resting in a private network to a publicly addressable IP address.</a:t>
            </a:r>
          </a:p>
          <a:p>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6734800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fontScale="85000" lnSpcReduction="20000"/>
          </a:bodyPr>
          <a:lstStyle/>
          <a:p>
            <a:r>
              <a:rPr lang="en-US" dirty="0"/>
              <a:t>Network Namespace</a:t>
            </a:r>
          </a:p>
          <a:p>
            <a:r>
              <a:rPr lang="en-US" dirty="0"/>
              <a:t>In networking, each machine (real or virtual) has an Ethernet device (that we will refer to as eth0). </a:t>
            </a:r>
          </a:p>
          <a:p>
            <a:r>
              <a:rPr lang="en-US" dirty="0"/>
              <a:t>All traffic flowing in and out of the machine is associated with that device. </a:t>
            </a:r>
          </a:p>
          <a:p>
            <a:r>
              <a:rPr lang="en-US" dirty="0"/>
              <a:t>In truth, Linux associates each Ethernet device with a network namespace — a logical copy of the entire network stack, with its own routes, firewall rules, and network devices. </a:t>
            </a:r>
          </a:p>
          <a:p>
            <a:r>
              <a:rPr lang="en-US" dirty="0"/>
              <a:t>Initially, all the processes share the same default network namespace from the </a:t>
            </a:r>
            <a:r>
              <a:rPr lang="en-US" dirty="0" err="1"/>
              <a:t>init</a:t>
            </a:r>
            <a:r>
              <a:rPr lang="en-US" dirty="0"/>
              <a:t> process, called the root namespace. </a:t>
            </a:r>
          </a:p>
          <a:p>
            <a:r>
              <a:rPr lang="en-US" dirty="0"/>
              <a:t>By default, a process inherits its network namespace from its parent and so, if you don’t make any changes, all network traffic flows through the Ethernet device specified for the root network namespace.</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38326729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veth — Virtual Ethernet Device Pairs</a:t>
            </a:r>
          </a:p>
          <a:p>
            <a:r>
              <a:rPr lang="en-US" dirty="0"/>
              <a:t>Computer systems typically consist of one or more networking devices — eth0, eth1, </a:t>
            </a:r>
            <a:r>
              <a:rPr lang="en-US" dirty="0" err="1"/>
              <a:t>etc</a:t>
            </a:r>
            <a:r>
              <a:rPr lang="en-US" dirty="0"/>
              <a:t> — that are associated with a physical network adapter which is responsible for placing packets onto the physical wire.</a:t>
            </a:r>
          </a:p>
          <a:p>
            <a:r>
              <a:rPr lang="en-US" dirty="0"/>
              <a:t>Veth devices are virtual network devices that are always created in interconnected pairs. </a:t>
            </a:r>
          </a:p>
          <a:p>
            <a:r>
              <a:rPr lang="en-US" dirty="0"/>
              <a:t>They can act as tunnels between network namespaces to create a bridge to a physical network device in another namespace, but can also be used as standalone network devices. </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29194282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bridge — Network Bridge</a:t>
            </a:r>
          </a:p>
          <a:p>
            <a:r>
              <a:rPr lang="en-US" dirty="0"/>
              <a:t>A network bridge is a device that creates a single aggregate network from multiple communication networks or network segments. </a:t>
            </a:r>
          </a:p>
          <a:p>
            <a:r>
              <a:rPr lang="en-US" dirty="0"/>
              <a:t>Bridging connects two separate networks as if they were a single network. </a:t>
            </a:r>
          </a:p>
          <a:p>
            <a:r>
              <a:rPr lang="en-US" dirty="0"/>
              <a:t>Bridging uses an internal data structure to record the location that each packet is sent to as a performance optimization.</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3190021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iptables — Packet Mangling Tool</a:t>
            </a:r>
          </a:p>
          <a:p>
            <a:r>
              <a:rPr lang="en-US" dirty="0"/>
              <a:t>iptables is a program that allows a Linux system administrator to configure the </a:t>
            </a:r>
            <a:r>
              <a:rPr lang="en-US" dirty="0" err="1"/>
              <a:t>netfilter</a:t>
            </a:r>
            <a:r>
              <a:rPr lang="en-US" dirty="0"/>
              <a:t> and the chains and rules it stores. </a:t>
            </a:r>
          </a:p>
          <a:p>
            <a:r>
              <a:rPr lang="en-US" dirty="0"/>
              <a:t>Each rule within an IP table consists of a number of classifiers (iptables matches) and one connected action (iptables target).</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12879898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IPVS — IP Virtual Server</a:t>
            </a:r>
          </a:p>
          <a:p>
            <a:r>
              <a:rPr lang="en-US" dirty="0"/>
              <a:t>IPVS implements transport-layer load balancing as part of the Linux kernel.</a:t>
            </a:r>
          </a:p>
          <a:p>
            <a:r>
              <a:rPr lang="en-US" dirty="0"/>
              <a:t>IPVS is a tool similar to iptables. It is based on the Linux kernel’s </a:t>
            </a:r>
            <a:r>
              <a:rPr lang="en-US" dirty="0" err="1"/>
              <a:t>netfilter</a:t>
            </a:r>
            <a:r>
              <a:rPr lang="en-US" dirty="0"/>
              <a:t> hook function, but uses a hash table as the underlying data structure. </a:t>
            </a:r>
          </a:p>
          <a:p>
            <a:r>
              <a:rPr lang="en-US" dirty="0"/>
              <a:t>That means, when compared to iptables, IPVS redirects traffic much faster, has much better performance when syncing proxy rules, and provides more load balancing algorithms.</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37630762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F7ED23-1367-4F37-BA5E-BE856E416BD9}"/>
              </a:ext>
            </a:extLst>
          </p:cNvPr>
          <p:cNvSpPr>
            <a:spLocks noGrp="1"/>
          </p:cNvSpPr>
          <p:nvPr>
            <p:ph sz="quarter" idx="12"/>
          </p:nvPr>
        </p:nvSpPr>
        <p:spPr/>
        <p:txBody>
          <a:bodyPr>
            <a:normAutofit/>
          </a:bodyPr>
          <a:lstStyle/>
          <a:p>
            <a:r>
              <a:rPr lang="en-US" dirty="0"/>
              <a:t>DNS — The Domain Name System</a:t>
            </a:r>
          </a:p>
          <a:p>
            <a:r>
              <a:rPr lang="en-US" dirty="0"/>
              <a:t>The Domain Name System (DNS) is a decentralized naming system for associating system names with IP addresses. </a:t>
            </a:r>
          </a:p>
          <a:p>
            <a:r>
              <a:rPr lang="en-US" dirty="0"/>
              <a:t>It translates domain names to numerical IP addresses for locating computer services.</a:t>
            </a:r>
            <a:endParaRPr lang="en-IN" dirty="0"/>
          </a:p>
        </p:txBody>
      </p:sp>
      <p:sp>
        <p:nvSpPr>
          <p:cNvPr id="3" name="Title 2">
            <a:extLst>
              <a:ext uri="{FF2B5EF4-FFF2-40B4-BE49-F238E27FC236}">
                <a16:creationId xmlns:a16="http://schemas.microsoft.com/office/drawing/2014/main" id="{09F2B46A-61B3-41A6-866E-C78610A8E863}"/>
              </a:ext>
            </a:extLst>
          </p:cNvPr>
          <p:cNvSpPr>
            <a:spLocks noGrp="1"/>
          </p:cNvSpPr>
          <p:nvPr>
            <p:ph type="title"/>
          </p:nvPr>
        </p:nvSpPr>
        <p:spPr/>
        <p:txBody>
          <a:bodyPr/>
          <a:lstStyle/>
          <a:p>
            <a:r>
              <a:rPr lang="en-IN" dirty="0"/>
              <a:t>Network Terms</a:t>
            </a:r>
          </a:p>
        </p:txBody>
      </p:sp>
    </p:spTree>
    <p:extLst>
      <p:ext uri="{BB962C8B-B14F-4D97-AF65-F5344CB8AC3E}">
        <p14:creationId xmlns:p14="http://schemas.microsoft.com/office/powerpoint/2010/main" val="27864946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50B78-0D21-451D-8BFE-C4ADAA7FC332}"/>
              </a:ext>
            </a:extLst>
          </p:cNvPr>
          <p:cNvSpPr>
            <a:spLocks noGrp="1"/>
          </p:cNvSpPr>
          <p:nvPr>
            <p:ph sz="quarter" idx="12"/>
          </p:nvPr>
        </p:nvSpPr>
        <p:spPr/>
        <p:txBody>
          <a:bodyPr/>
          <a:lstStyle/>
          <a:p>
            <a:r>
              <a:rPr lang="en-US" dirty="0"/>
              <a:t>Kubernetes makes opinionated choices about how Pods are networked. In particular, Kubernetes dictates the following requirements on any networking implementation:</a:t>
            </a:r>
          </a:p>
          <a:p>
            <a:pPr lvl="1"/>
            <a:r>
              <a:rPr lang="en-US" dirty="0"/>
              <a:t>all Pods can communicate with all other Pods without using network address translation (NAT).</a:t>
            </a:r>
          </a:p>
          <a:p>
            <a:pPr lvl="1"/>
            <a:r>
              <a:rPr lang="en-US" dirty="0"/>
              <a:t>all Nodes can communicate with all Pods without NAT.</a:t>
            </a:r>
          </a:p>
          <a:p>
            <a:pPr lvl="1"/>
            <a:r>
              <a:rPr lang="en-US" dirty="0"/>
              <a:t>the IP that a Pod sees itself as is the same IP that others see it as.</a:t>
            </a:r>
            <a:endParaRPr lang="en-IN" dirty="0"/>
          </a:p>
        </p:txBody>
      </p:sp>
      <p:sp>
        <p:nvSpPr>
          <p:cNvPr id="3" name="Title 2">
            <a:extLst>
              <a:ext uri="{FF2B5EF4-FFF2-40B4-BE49-F238E27FC236}">
                <a16:creationId xmlns:a16="http://schemas.microsoft.com/office/drawing/2014/main" id="{02D003ED-F2A2-465D-8D96-A1F29FE40CC1}"/>
              </a:ext>
            </a:extLst>
          </p:cNvPr>
          <p:cNvSpPr>
            <a:spLocks noGrp="1"/>
          </p:cNvSpPr>
          <p:nvPr>
            <p:ph type="title"/>
          </p:nvPr>
        </p:nvSpPr>
        <p:spPr/>
        <p:txBody>
          <a:bodyPr/>
          <a:lstStyle/>
          <a:p>
            <a:r>
              <a:rPr lang="en-IN" dirty="0"/>
              <a:t>The Kubernetes Networking Model</a:t>
            </a:r>
          </a:p>
        </p:txBody>
      </p:sp>
    </p:spTree>
    <p:extLst>
      <p:ext uri="{BB962C8B-B14F-4D97-AF65-F5344CB8AC3E}">
        <p14:creationId xmlns:p14="http://schemas.microsoft.com/office/powerpoint/2010/main" val="39230858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450B78-0D21-451D-8BFE-C4ADAA7FC332}"/>
              </a:ext>
            </a:extLst>
          </p:cNvPr>
          <p:cNvSpPr>
            <a:spLocks noGrp="1"/>
          </p:cNvSpPr>
          <p:nvPr>
            <p:ph sz="quarter" idx="12"/>
          </p:nvPr>
        </p:nvSpPr>
        <p:spPr/>
        <p:txBody>
          <a:bodyPr/>
          <a:lstStyle/>
          <a:p>
            <a:r>
              <a:rPr lang="en-US" dirty="0"/>
              <a:t>Given these constraints, we are left with four distinct networking problems to solve:</a:t>
            </a:r>
          </a:p>
          <a:p>
            <a:pPr lvl="1"/>
            <a:r>
              <a:rPr lang="en-US" dirty="0"/>
              <a:t>Container-to-Container networking</a:t>
            </a:r>
          </a:p>
          <a:p>
            <a:pPr lvl="1"/>
            <a:r>
              <a:rPr lang="en-US" dirty="0"/>
              <a:t>Pod-to-Pod networking</a:t>
            </a:r>
          </a:p>
          <a:p>
            <a:pPr lvl="1"/>
            <a:r>
              <a:rPr lang="en-US" dirty="0"/>
              <a:t>Pod-to-Service networking</a:t>
            </a:r>
          </a:p>
          <a:p>
            <a:pPr lvl="1"/>
            <a:r>
              <a:rPr lang="en-US" dirty="0"/>
              <a:t>Internet-to-Service networking</a:t>
            </a:r>
            <a:endParaRPr lang="en-IN" dirty="0"/>
          </a:p>
        </p:txBody>
      </p:sp>
      <p:sp>
        <p:nvSpPr>
          <p:cNvPr id="3" name="Title 2">
            <a:extLst>
              <a:ext uri="{FF2B5EF4-FFF2-40B4-BE49-F238E27FC236}">
                <a16:creationId xmlns:a16="http://schemas.microsoft.com/office/drawing/2014/main" id="{02D003ED-F2A2-465D-8D96-A1F29FE40CC1}"/>
              </a:ext>
            </a:extLst>
          </p:cNvPr>
          <p:cNvSpPr>
            <a:spLocks noGrp="1"/>
          </p:cNvSpPr>
          <p:nvPr>
            <p:ph type="title"/>
          </p:nvPr>
        </p:nvSpPr>
        <p:spPr/>
        <p:txBody>
          <a:bodyPr/>
          <a:lstStyle/>
          <a:p>
            <a:r>
              <a:rPr lang="en-IN" dirty="0"/>
              <a:t>The Kubernetes Networking Model</a:t>
            </a:r>
          </a:p>
        </p:txBody>
      </p:sp>
    </p:spTree>
    <p:extLst>
      <p:ext uri="{BB962C8B-B14F-4D97-AF65-F5344CB8AC3E}">
        <p14:creationId xmlns:p14="http://schemas.microsoft.com/office/powerpoint/2010/main" val="2803320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18098</TotalTime>
  <Words>10170</Words>
  <Application>Microsoft Office PowerPoint</Application>
  <PresentationFormat>On-screen Show (4:3)</PresentationFormat>
  <Paragraphs>933</Paragraphs>
  <Slides>229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229</vt:i4>
      </vt:variant>
    </vt:vector>
  </HeadingPairs>
  <TitlesOfParts>
    <vt:vector size="237" baseType="lpstr">
      <vt:lpstr>-apple-system</vt:lpstr>
      <vt:lpstr>Arial</vt:lpstr>
      <vt:lpstr>Calibri</vt:lpstr>
      <vt:lpstr>Consolas</vt:lpstr>
      <vt:lpstr>Lora</vt:lpstr>
      <vt:lpstr>Open Sans</vt:lpstr>
      <vt:lpstr>Verdana</vt:lpstr>
      <vt:lpstr>Pencils_02_2012</vt:lpstr>
      <vt:lpstr>Deployment file</vt:lpstr>
      <vt:lpstr>Deployment file</vt:lpstr>
      <vt:lpstr>Deployment file</vt:lpstr>
      <vt:lpstr>Deployment file</vt:lpstr>
      <vt:lpstr>Docker and Kubernetes - Python</vt:lpstr>
      <vt:lpstr>Docker and Kubernetes - Python</vt:lpstr>
      <vt:lpstr>Expose Service using External IP</vt:lpstr>
      <vt:lpstr>Expose Service using External IP</vt:lpstr>
      <vt:lpstr>Expose Service using External IP</vt:lpstr>
      <vt:lpstr>What is an Ingress?</vt:lpstr>
      <vt:lpstr>What is an Ingress?</vt:lpstr>
      <vt:lpstr>Kubernetes Ingress vs LoadBalancer vs NodePort</vt:lpstr>
      <vt:lpstr>Kubernetes Ingress vs LoadBalancer vs NodePort</vt:lpstr>
      <vt:lpstr>Kubernetes Ingress vs LoadBalancer vs NodePort</vt:lpstr>
      <vt:lpstr>Loadbalance and Routing - Ingress</vt:lpstr>
      <vt:lpstr>Loadbalance and Routing - Ingress</vt:lpstr>
      <vt:lpstr>What is helm</vt:lpstr>
      <vt:lpstr>What is helm</vt:lpstr>
      <vt:lpstr>What are Helm charts?</vt:lpstr>
      <vt:lpstr>Helm Install </vt:lpstr>
      <vt:lpstr> Deploy an Apache webserver using Helm</vt:lpstr>
      <vt:lpstr> Deploy an Apache webserver using Helm</vt:lpstr>
      <vt:lpstr> Deploy an Apache webserver using Helm</vt:lpstr>
      <vt:lpstr>How to Access Production-Ready Helm Charts</vt:lpstr>
      <vt:lpstr>How to Access Production-Ready Helm Charts</vt:lpstr>
      <vt:lpstr> Production-ready WordPress application</vt:lpstr>
      <vt:lpstr>How to Deploy WordPress and MariaDB</vt:lpstr>
      <vt:lpstr>Loadbalance and Routing - Ingress</vt:lpstr>
      <vt:lpstr>Loadbalance and Routing - Ingress</vt:lpstr>
      <vt:lpstr>What is a ConfigMap in Kubernetes?</vt:lpstr>
      <vt:lpstr>Why would you use a ConfigMap in Kubernetes?</vt:lpstr>
      <vt:lpstr>How does a ConfigMap work?</vt:lpstr>
      <vt:lpstr> ConfigMaps</vt:lpstr>
      <vt:lpstr> Creating ConfigMaps from file</vt:lpstr>
      <vt:lpstr>Create ConfigMaps from Literal Values</vt:lpstr>
      <vt:lpstr>Create ConfigMaps from-literal</vt:lpstr>
      <vt:lpstr>Create ConfigMaps from Directories</vt:lpstr>
      <vt:lpstr>Use Configmap as Env variable</vt:lpstr>
      <vt:lpstr>Use Configmap as Env variable</vt:lpstr>
      <vt:lpstr>PowerPoint Presentation</vt:lpstr>
      <vt:lpstr>Docker-Desktop wsl2 Multinode cluster</vt:lpstr>
      <vt:lpstr>Docker-Desktop wsl2 Multinode cluster</vt:lpstr>
      <vt:lpstr>Docker-Desktop wsl2 Multinode cluster</vt:lpstr>
      <vt:lpstr>Docker-Desktop wsl2 Multinode cluster</vt:lpstr>
      <vt:lpstr>Docker-Desktop wsl2 Multinode cluster</vt:lpstr>
      <vt:lpstr>Docker-Desktop wsl2 Multinode cluster</vt:lpstr>
      <vt:lpstr>Kubernetes multiple control planes</vt:lpstr>
      <vt:lpstr>Kubernetes multiple control planes</vt:lpstr>
      <vt:lpstr>Kubernetes multiple control planes</vt:lpstr>
      <vt:lpstr>Kubernetes multiple control planes</vt:lpstr>
      <vt:lpstr>Multi node cluster dashboard</vt:lpstr>
      <vt:lpstr>Kubernetes Deployment Policies</vt:lpstr>
      <vt:lpstr>Recreate - best for development environment</vt:lpstr>
      <vt:lpstr>Recreate - best for development environment</vt:lpstr>
      <vt:lpstr>Recreate - best for development environment</vt:lpstr>
      <vt:lpstr>Recreate - best for development environment</vt:lpstr>
      <vt:lpstr>Recreate - best for development environment</vt:lpstr>
      <vt:lpstr>Ramped - slow rollout</vt:lpstr>
      <vt:lpstr>Ramped – Slow Rollout</vt:lpstr>
      <vt:lpstr>Ramped- best for development environment</vt:lpstr>
      <vt:lpstr>Ramped- best for development environment</vt:lpstr>
      <vt:lpstr>Ramped- best for development environment</vt:lpstr>
      <vt:lpstr>Ramped- best for development environment</vt:lpstr>
      <vt:lpstr>Blue/Green - best to avoid API versioning issues</vt:lpstr>
      <vt:lpstr>Blue/Green - best to avoid API versioning issues</vt:lpstr>
      <vt:lpstr>ReplicaSet</vt:lpstr>
      <vt:lpstr>ReplicaSet</vt:lpstr>
      <vt:lpstr>ReplicaSet</vt:lpstr>
      <vt:lpstr>PowerPoint Presentation</vt:lpstr>
      <vt:lpstr>What is a Deployment?</vt:lpstr>
      <vt:lpstr>What is a Deployment?</vt:lpstr>
      <vt:lpstr>Creating a Deployment</vt:lpstr>
      <vt:lpstr>Creating a Deployment</vt:lpstr>
      <vt:lpstr>Creating a Deployment</vt:lpstr>
      <vt:lpstr>Rolling Back a Deployment</vt:lpstr>
      <vt:lpstr>Rolling Back a Deployment</vt:lpstr>
      <vt:lpstr>Rolling Back a Deployment</vt:lpstr>
      <vt:lpstr>Scaling a Deployment</vt:lpstr>
      <vt:lpstr>Working with Kubernetes Objects</vt:lpstr>
      <vt:lpstr>Init containers </vt:lpstr>
      <vt:lpstr>Differences from regular containers</vt:lpstr>
      <vt:lpstr>Create a Pod that has an Init Container</vt:lpstr>
      <vt:lpstr>Working with Kubernetes Objects</vt:lpstr>
      <vt:lpstr>Object Spec and Status </vt:lpstr>
      <vt:lpstr>Object Spec and Status </vt:lpstr>
      <vt:lpstr>Describing a Kubernetes object</vt:lpstr>
      <vt:lpstr>Network Terms</vt:lpstr>
      <vt:lpstr>Network Terms</vt:lpstr>
      <vt:lpstr>Network Terms</vt:lpstr>
      <vt:lpstr>Network Terms</vt:lpstr>
      <vt:lpstr>Network Terms</vt:lpstr>
      <vt:lpstr>Network Terms</vt:lpstr>
      <vt:lpstr>Network Terms</vt:lpstr>
      <vt:lpstr>Network Terms</vt:lpstr>
      <vt:lpstr>Network Terms</vt:lpstr>
      <vt:lpstr>Network Terms</vt:lpstr>
      <vt:lpstr>Network Terms</vt:lpstr>
      <vt:lpstr>The Kubernetes Networking Model</vt:lpstr>
      <vt:lpstr>The Kubernetes Networking Model</vt:lpstr>
      <vt:lpstr>Container-to-Container Networking</vt:lpstr>
      <vt:lpstr>Container-to-Container Networking</vt:lpstr>
      <vt:lpstr>Container-to-Container Networking</vt:lpstr>
      <vt:lpstr>PowerPoint Presentation</vt:lpstr>
      <vt:lpstr>Root Network Namespace</vt:lpstr>
      <vt:lpstr>Network Namespace/pod</vt:lpstr>
      <vt:lpstr>Network Namespace/pod</vt:lpstr>
      <vt:lpstr>Pod-to-Pod Networking</vt:lpstr>
      <vt:lpstr>Pod-to-Pod Networking</vt:lpstr>
      <vt:lpstr>Pod-to-Pod Networking</vt:lpstr>
      <vt:lpstr>Pod-to-Pod Networking</vt:lpstr>
      <vt:lpstr>Pod-to-Pod Networking</vt:lpstr>
      <vt:lpstr>Pod-to-Pod Networking</vt:lpstr>
      <vt:lpstr>Pod-to-Pod Networking</vt:lpstr>
      <vt:lpstr>Life of a Packet</vt:lpstr>
      <vt:lpstr>Life of a Packet</vt:lpstr>
      <vt:lpstr>Life of a Packet</vt:lpstr>
      <vt:lpstr>Life of a Packet</vt:lpstr>
      <vt:lpstr>PowerPoint Presentation</vt:lpstr>
      <vt:lpstr>Pod-to-Service Networking</vt:lpstr>
      <vt:lpstr>Pod-to-Service Networking</vt:lpstr>
      <vt:lpstr>PowerPoint Presentation</vt:lpstr>
      <vt:lpstr>Pod to Service</vt:lpstr>
      <vt:lpstr>Pod to Service</vt:lpstr>
      <vt:lpstr>PowerPoint Presentation</vt:lpstr>
      <vt:lpstr>Using DNS</vt:lpstr>
      <vt:lpstr>Using DNS</vt:lpstr>
      <vt:lpstr>Ingress — Routing Internet traffic to Kubernetes</vt:lpstr>
      <vt:lpstr>Layer 4 Ingress: LoadBalancer</vt:lpstr>
      <vt:lpstr>PowerPoint Presentation</vt:lpstr>
      <vt:lpstr>PowerPoint Presentation</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Docker Security</vt:lpstr>
      <vt:lpstr>Configuring Certificate-Based Mutual Authentication with Kubernetes Ingress-Nginx</vt:lpstr>
      <vt:lpstr>Configuring Certificate-Based Mutual Authentication with Kubernetes Ingress-Nginx</vt:lpstr>
      <vt:lpstr>Setting Up Mutual Authentication</vt:lpstr>
      <vt:lpstr>Setting Up Mutual Authentication</vt:lpstr>
      <vt:lpstr>Setting Up Mutual Authentication</vt:lpstr>
      <vt:lpstr>Deploying an Application with Mutual Authentication</vt:lpstr>
      <vt:lpstr>TLS and mutual authentication</vt:lpstr>
      <vt:lpstr>Create Secret</vt:lpstr>
      <vt:lpstr>Overview of RBAC concepts in Kubernetes</vt:lpstr>
      <vt:lpstr>PowerPoint Presentation</vt:lpstr>
      <vt:lpstr>Representation Of Kubernetes Cluster</vt:lpstr>
      <vt:lpstr>Different types of services in Kubernetes</vt:lpstr>
      <vt:lpstr>PowerPoint Presentation</vt:lpstr>
      <vt:lpstr>PowerPoint Presentation</vt:lpstr>
      <vt:lpstr>Spring Cloud Config Server with git</vt:lpstr>
      <vt:lpstr>AWS Lambda Serverless Environment</vt:lpstr>
      <vt:lpstr>AWS Lambda Serverless Environment</vt:lpstr>
      <vt:lpstr>AWS Lambda Serverless Environment</vt:lpstr>
      <vt:lpstr>AWS Lambda Serverless Environment</vt:lpstr>
      <vt:lpstr>PowerPoint Presentation</vt:lpstr>
      <vt:lpstr>AWS Lambda Serverless Environment</vt:lpstr>
      <vt:lpstr>PowerPoint Presentation</vt:lpstr>
      <vt:lpstr>AWS Lambda Steps</vt:lpstr>
      <vt:lpstr>AWS Lambda Steps</vt:lpstr>
      <vt:lpstr>Advantages of using AWS Lambda </vt:lpstr>
      <vt:lpstr>Disadvantages of using AWS Lambda </vt:lpstr>
      <vt:lpstr>Events that Trigger AWS Lambda </vt:lpstr>
      <vt:lpstr>Use Cases of AWS Lambda </vt:lpstr>
      <vt:lpstr>Use Cases of AWS Lambda </vt:lpstr>
      <vt:lpstr>Use Cases of AWS Lambda </vt:lpstr>
      <vt:lpstr>Use Cases of AWS Lambda </vt:lpstr>
      <vt:lpstr>Use Cases of AWS Lambda </vt:lpstr>
      <vt:lpstr>Zipkin server</vt:lpstr>
      <vt:lpstr>PowerPoint Presentation</vt:lpstr>
      <vt:lpstr>Micrometer Prometheus</vt:lpstr>
      <vt:lpstr>Micrometer Prometheus</vt:lpstr>
      <vt:lpstr>Micrometer Prometheus</vt:lpstr>
      <vt:lpstr>Prometheus and grafana</vt:lpstr>
      <vt:lpstr>Prometheus</vt:lpstr>
      <vt:lpstr>Prometheus</vt:lpstr>
      <vt:lpstr>Custom Metrics</vt:lpstr>
      <vt:lpstr>Custom Metrics</vt:lpstr>
      <vt:lpstr>Grafana</vt:lpstr>
      <vt:lpstr>Spring Data Flow</vt:lpstr>
      <vt:lpstr>Spring Data Flow</vt:lpstr>
      <vt:lpstr>PowerPoint Presentation</vt:lpstr>
      <vt:lpstr>PowerPoint Presentation</vt:lpstr>
      <vt:lpstr>PowerPoint Presentation</vt:lpstr>
      <vt:lpstr>Spring Data Flow</vt:lpstr>
      <vt:lpstr>Spring Data Flow</vt:lpstr>
      <vt:lpstr>Spring Data Flow</vt:lpstr>
      <vt:lpstr>Spring Data Flow</vt:lpstr>
      <vt:lpstr>Spring Data Flow</vt:lpstr>
      <vt:lpstr>Spring Data Flow</vt:lpstr>
      <vt:lpstr>PowerPoint Presentation</vt:lpstr>
      <vt:lpstr>PowerPoint Presentation</vt:lpstr>
      <vt:lpstr>Spring Data Flow</vt:lpstr>
      <vt:lpstr>Spring Data Flow</vt:lpstr>
      <vt:lpstr>Spring Data Flow</vt:lpstr>
      <vt:lpstr>Spring Data Flow</vt:lpstr>
      <vt:lpstr>Spring data flow</vt:lpstr>
      <vt:lpstr>PowerPoint Presentation</vt:lpstr>
      <vt:lpstr>PowerPoint Presentation</vt:lpstr>
      <vt:lpstr>PowerPoint Presentation</vt:lpstr>
      <vt:lpstr>PowerPoint Presentation</vt:lpstr>
      <vt:lpstr>PowerPoint Presentation</vt:lpstr>
      <vt:lpstr>Splunk </vt:lpstr>
      <vt:lpstr>Splunk</vt:lpstr>
      <vt:lpstr>Splunk</vt:lpstr>
      <vt:lpstr>Splunk Architecture</vt:lpstr>
      <vt:lpstr>Splunk Architecture</vt:lpstr>
      <vt:lpstr>Splunk Users</vt:lpstr>
      <vt:lpstr>Splunk vs Other Tools</vt:lpstr>
      <vt:lpstr>Case: Domino’s</vt:lpstr>
      <vt:lpstr>Case: Domino’s</vt:lpstr>
      <vt:lpstr>Splunk Components</vt:lpstr>
      <vt:lpstr>PowerPoint Presentation</vt:lpstr>
      <vt:lpstr>PowerPoint Presentation</vt:lpstr>
      <vt:lpstr>PowerPoint Presentation</vt:lpstr>
      <vt:lpstr>PowerPoint Presentation</vt:lpstr>
      <vt:lpstr>Indexer for Data Storage and Processing</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2277</cp:revision>
  <dcterms:created xsi:type="dcterms:W3CDTF">2012-03-13T15:47:14Z</dcterms:created>
  <dcterms:modified xsi:type="dcterms:W3CDTF">2021-09-14T15:08:57Z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